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2" r:id="rId3"/>
    <p:sldId id="293" r:id="rId4"/>
    <p:sldId id="294" r:id="rId5"/>
    <p:sldId id="296" r:id="rId6"/>
    <p:sldId id="257" r:id="rId7"/>
    <p:sldId id="277" r:id="rId8"/>
    <p:sldId id="278" r:id="rId9"/>
    <p:sldId id="285" r:id="rId10"/>
    <p:sldId id="282" r:id="rId11"/>
    <p:sldId id="283" r:id="rId12"/>
    <p:sldId id="284" r:id="rId13"/>
    <p:sldId id="287" r:id="rId14"/>
    <p:sldId id="288" r:id="rId15"/>
    <p:sldId id="289" r:id="rId16"/>
    <p:sldId id="262" r:id="rId17"/>
    <p:sldId id="258" r:id="rId18"/>
    <p:sldId id="300" r:id="rId19"/>
    <p:sldId id="301" r:id="rId20"/>
    <p:sldId id="290" r:id="rId21"/>
    <p:sldId id="273" r:id="rId22"/>
    <p:sldId id="291" r:id="rId23"/>
  </p:sldIdLst>
  <p:sldSz cx="9144000" cy="6858000" type="screen4x3"/>
  <p:notesSz cx="6805613" cy="99393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70800" autoAdjust="0"/>
  </p:normalViewPr>
  <p:slideViewPr>
    <p:cSldViewPr>
      <p:cViewPr varScale="1">
        <p:scale>
          <a:sx n="80" d="100"/>
          <a:sy n="80" d="100"/>
        </p:scale>
        <p:origin x="25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62" y="-12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F71A9-89A1-4149-9934-C8DA0B83828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0CFC6A7F-9E86-4938-A07F-A6017FFDA4D8}">
      <dgm:prSet phldrT="[Text]"/>
      <dgm:spPr/>
      <dgm:t>
        <a:bodyPr/>
        <a:lstStyle/>
        <a:p>
          <a:r>
            <a:rPr lang="es-ES" dirty="0"/>
            <a:t>0 a 10 años: Máxima restricción</a:t>
          </a:r>
        </a:p>
      </dgm:t>
    </dgm:pt>
    <dgm:pt modelId="{93BC23D3-E243-4722-ADB0-CC4FC4D35163}" type="parTrans" cxnId="{5B22ACDA-9FE5-419C-B5A7-7F8FCA92D7C6}">
      <dgm:prSet/>
      <dgm:spPr/>
      <dgm:t>
        <a:bodyPr/>
        <a:lstStyle/>
        <a:p>
          <a:endParaRPr lang="es-ES"/>
        </a:p>
      </dgm:t>
    </dgm:pt>
    <dgm:pt modelId="{2C30C7A1-047F-4B38-9265-9CE5A801C5A1}" type="sibTrans" cxnId="{5B22ACDA-9FE5-419C-B5A7-7F8FCA92D7C6}">
      <dgm:prSet/>
      <dgm:spPr/>
      <dgm:t>
        <a:bodyPr/>
        <a:lstStyle/>
        <a:p>
          <a:endParaRPr lang="es-ES"/>
        </a:p>
      </dgm:t>
    </dgm:pt>
    <dgm:pt modelId="{593A648F-8613-436E-BFE6-07D6F368FF1E}">
      <dgm:prSet phldrT="[Text]"/>
      <dgm:spPr/>
      <dgm:t>
        <a:bodyPr/>
        <a:lstStyle/>
        <a:p>
          <a:r>
            <a:rPr lang="es-ES" dirty="0"/>
            <a:t>Solo páginas para menores</a:t>
          </a:r>
        </a:p>
      </dgm:t>
    </dgm:pt>
    <dgm:pt modelId="{E9D28A53-F2E4-49A0-8E74-046B69AA6C1A}" type="parTrans" cxnId="{F0AD647A-03A0-4243-9061-678ABF942B25}">
      <dgm:prSet/>
      <dgm:spPr/>
      <dgm:t>
        <a:bodyPr/>
        <a:lstStyle/>
        <a:p>
          <a:endParaRPr lang="es-ES"/>
        </a:p>
      </dgm:t>
    </dgm:pt>
    <dgm:pt modelId="{F93A4964-5C82-4235-9C7B-26DE2E95844B}" type="sibTrans" cxnId="{F0AD647A-03A0-4243-9061-678ABF942B25}">
      <dgm:prSet/>
      <dgm:spPr/>
      <dgm:t>
        <a:bodyPr/>
        <a:lstStyle/>
        <a:p>
          <a:endParaRPr lang="es-ES"/>
        </a:p>
      </dgm:t>
    </dgm:pt>
    <dgm:pt modelId="{E0CBF532-F11D-4281-9859-444C72AFA661}">
      <dgm:prSet phldrT="[Text]"/>
      <dgm:spPr/>
      <dgm:t>
        <a:bodyPr/>
        <a:lstStyle/>
        <a:p>
          <a:r>
            <a:rPr lang="es-ES" dirty="0"/>
            <a:t>Contactos administrados</a:t>
          </a:r>
        </a:p>
      </dgm:t>
    </dgm:pt>
    <dgm:pt modelId="{ABA6CB6F-4FB4-4731-80DD-16E0B9038B62}" type="parTrans" cxnId="{D7C13E03-FE2B-4651-AEC2-396A6F23DD5E}">
      <dgm:prSet/>
      <dgm:spPr/>
      <dgm:t>
        <a:bodyPr/>
        <a:lstStyle/>
        <a:p>
          <a:endParaRPr lang="es-ES"/>
        </a:p>
      </dgm:t>
    </dgm:pt>
    <dgm:pt modelId="{15C90E5F-5627-4553-A30D-CAA117A42764}" type="sibTrans" cxnId="{D7C13E03-FE2B-4651-AEC2-396A6F23DD5E}">
      <dgm:prSet/>
      <dgm:spPr/>
      <dgm:t>
        <a:bodyPr/>
        <a:lstStyle/>
        <a:p>
          <a:endParaRPr lang="es-ES"/>
        </a:p>
      </dgm:t>
    </dgm:pt>
    <dgm:pt modelId="{0F054C7D-4AE0-464F-A9D8-AA05487CB9A0}">
      <dgm:prSet phldrT="[Text]"/>
      <dgm:spPr/>
      <dgm:t>
        <a:bodyPr/>
        <a:lstStyle/>
        <a:p>
          <a:r>
            <a:rPr lang="es-ES" dirty="0"/>
            <a:t>11 a 14 años: Restricciones moderadas</a:t>
          </a:r>
        </a:p>
      </dgm:t>
    </dgm:pt>
    <dgm:pt modelId="{0C2B73DF-A37E-4EFC-BFCF-23EC3C38098C}" type="parTrans" cxnId="{DE1D3720-0E1E-4084-85D0-95B352C1ABF9}">
      <dgm:prSet/>
      <dgm:spPr/>
      <dgm:t>
        <a:bodyPr/>
        <a:lstStyle/>
        <a:p>
          <a:endParaRPr lang="es-ES"/>
        </a:p>
      </dgm:t>
    </dgm:pt>
    <dgm:pt modelId="{555557D5-0B7C-4151-A2F8-D7C9E7AC97E0}" type="sibTrans" cxnId="{DE1D3720-0E1E-4084-85D0-95B352C1ABF9}">
      <dgm:prSet/>
      <dgm:spPr/>
      <dgm:t>
        <a:bodyPr/>
        <a:lstStyle/>
        <a:p>
          <a:endParaRPr lang="es-ES"/>
        </a:p>
      </dgm:t>
    </dgm:pt>
    <dgm:pt modelId="{AC52AC6B-2B53-428E-8D15-52377FA8132C}">
      <dgm:prSet phldrT="[Text]"/>
      <dgm:spPr/>
      <dgm:t>
        <a:bodyPr/>
        <a:lstStyle/>
        <a:p>
          <a:r>
            <a:rPr lang="es-ES" dirty="0"/>
            <a:t>Algunas categorías de páginas</a:t>
          </a:r>
        </a:p>
      </dgm:t>
    </dgm:pt>
    <dgm:pt modelId="{882306E6-9FBF-4B0F-83A7-052CD1FE5B0F}" type="parTrans" cxnId="{3A73535B-339C-408F-BFAD-69B553E7E9BA}">
      <dgm:prSet/>
      <dgm:spPr/>
      <dgm:t>
        <a:bodyPr/>
        <a:lstStyle/>
        <a:p>
          <a:endParaRPr lang="es-ES"/>
        </a:p>
      </dgm:t>
    </dgm:pt>
    <dgm:pt modelId="{E081F82E-F943-46F2-AF5F-227A8E3DEDF5}" type="sibTrans" cxnId="{3A73535B-339C-408F-BFAD-69B553E7E9BA}">
      <dgm:prSet/>
      <dgm:spPr/>
      <dgm:t>
        <a:bodyPr/>
        <a:lstStyle/>
        <a:p>
          <a:endParaRPr lang="es-ES"/>
        </a:p>
      </dgm:t>
    </dgm:pt>
    <dgm:pt modelId="{AA89156E-E8B0-422C-89C9-6B4C66B6D9A7}">
      <dgm:prSet phldrT="[Text]"/>
      <dgm:spPr/>
      <dgm:t>
        <a:bodyPr/>
        <a:lstStyle/>
        <a:p>
          <a:r>
            <a:rPr lang="es-ES" dirty="0"/>
            <a:t>Supervisión de actividades</a:t>
          </a:r>
        </a:p>
      </dgm:t>
    </dgm:pt>
    <dgm:pt modelId="{934B40D6-9D2C-4A4A-855E-7587B866C887}" type="parTrans" cxnId="{135C95E2-7E6F-4C62-A4CC-490D45DD053D}">
      <dgm:prSet/>
      <dgm:spPr/>
      <dgm:t>
        <a:bodyPr/>
        <a:lstStyle/>
        <a:p>
          <a:endParaRPr lang="es-ES"/>
        </a:p>
      </dgm:t>
    </dgm:pt>
    <dgm:pt modelId="{DDE9E59B-0E22-45C6-922F-92D0D0A2E064}" type="sibTrans" cxnId="{135C95E2-7E6F-4C62-A4CC-490D45DD053D}">
      <dgm:prSet/>
      <dgm:spPr/>
      <dgm:t>
        <a:bodyPr/>
        <a:lstStyle/>
        <a:p>
          <a:endParaRPr lang="es-ES"/>
        </a:p>
      </dgm:t>
    </dgm:pt>
    <dgm:pt modelId="{85D33273-8FF9-44BD-AC26-67731324C008}">
      <dgm:prSet phldrT="[Text]"/>
      <dgm:spPr/>
      <dgm:t>
        <a:bodyPr/>
        <a:lstStyle/>
        <a:p>
          <a:r>
            <a:rPr lang="es-ES" dirty="0"/>
            <a:t>15 a 18 años: Restricciones mínimas</a:t>
          </a:r>
        </a:p>
      </dgm:t>
    </dgm:pt>
    <dgm:pt modelId="{8394B8FB-6E25-414A-94A9-1021C4F6753B}" type="parTrans" cxnId="{F12F653D-310B-4789-8BAE-70CE60E537C4}">
      <dgm:prSet/>
      <dgm:spPr/>
      <dgm:t>
        <a:bodyPr/>
        <a:lstStyle/>
        <a:p>
          <a:endParaRPr lang="es-ES"/>
        </a:p>
      </dgm:t>
    </dgm:pt>
    <dgm:pt modelId="{5E38B023-CA17-4F4E-A7DC-1E8E2AA94A3F}" type="sibTrans" cxnId="{F12F653D-310B-4789-8BAE-70CE60E537C4}">
      <dgm:prSet/>
      <dgm:spPr/>
      <dgm:t>
        <a:bodyPr/>
        <a:lstStyle/>
        <a:p>
          <a:endParaRPr lang="es-ES"/>
        </a:p>
      </dgm:t>
    </dgm:pt>
    <dgm:pt modelId="{0C620B0B-0371-4705-937F-7021284FFD26}">
      <dgm:prSet phldrT="[Text]"/>
      <dgm:spPr/>
      <dgm:t>
        <a:bodyPr/>
        <a:lstStyle/>
        <a:p>
          <a:r>
            <a:rPr lang="es-ES" dirty="0"/>
            <a:t>Avisos en algunas categorías</a:t>
          </a:r>
        </a:p>
      </dgm:t>
    </dgm:pt>
    <dgm:pt modelId="{695A48B5-D020-4FCA-B41D-76B1B2D3A7F3}" type="parTrans" cxnId="{6E9DF7C7-5227-4445-9D31-0D27D1079B1A}">
      <dgm:prSet/>
      <dgm:spPr/>
      <dgm:t>
        <a:bodyPr/>
        <a:lstStyle/>
        <a:p>
          <a:endParaRPr lang="es-ES"/>
        </a:p>
      </dgm:t>
    </dgm:pt>
    <dgm:pt modelId="{24AF2C92-36F6-4DB0-98B7-A991B1CC8467}" type="sibTrans" cxnId="{6E9DF7C7-5227-4445-9D31-0D27D1079B1A}">
      <dgm:prSet/>
      <dgm:spPr/>
      <dgm:t>
        <a:bodyPr/>
        <a:lstStyle/>
        <a:p>
          <a:endParaRPr lang="es-ES"/>
        </a:p>
      </dgm:t>
    </dgm:pt>
    <dgm:pt modelId="{478CB58D-BCD3-4FE7-961A-9F76FEEABCE1}">
      <dgm:prSet phldrT="[Text]"/>
      <dgm:spPr/>
      <dgm:t>
        <a:bodyPr/>
        <a:lstStyle/>
        <a:p>
          <a:r>
            <a:rPr lang="es-ES" dirty="0"/>
            <a:t>Supervisión actividades</a:t>
          </a:r>
        </a:p>
      </dgm:t>
    </dgm:pt>
    <dgm:pt modelId="{C16D6154-8C49-4750-8563-D2F423B1F2DD}" type="parTrans" cxnId="{82CDC7C1-7DEB-41A1-8CEF-2E2959955CA7}">
      <dgm:prSet/>
      <dgm:spPr/>
      <dgm:t>
        <a:bodyPr/>
        <a:lstStyle/>
        <a:p>
          <a:endParaRPr lang="es-ES"/>
        </a:p>
      </dgm:t>
    </dgm:pt>
    <dgm:pt modelId="{FB8CA99B-2EC2-46F2-8C90-E788ED2833FB}" type="sibTrans" cxnId="{82CDC7C1-7DEB-41A1-8CEF-2E2959955CA7}">
      <dgm:prSet/>
      <dgm:spPr/>
      <dgm:t>
        <a:bodyPr/>
        <a:lstStyle/>
        <a:p>
          <a:endParaRPr lang="es-ES"/>
        </a:p>
      </dgm:t>
    </dgm:pt>
    <dgm:pt modelId="{A4350FCE-22B3-45C4-86FE-E5A9656C3BE0}">
      <dgm:prSet phldrT="[Text]"/>
      <dgm:spPr/>
      <dgm:t>
        <a:bodyPr/>
        <a:lstStyle/>
        <a:p>
          <a:r>
            <a:rPr lang="es-ES" dirty="0"/>
            <a:t>Contactos administrados</a:t>
          </a:r>
        </a:p>
      </dgm:t>
    </dgm:pt>
    <dgm:pt modelId="{DB8FA67F-F917-452A-BE30-8882A649311F}" type="parTrans" cxnId="{F4388A06-7433-4E60-A1D0-AF5F80219CDD}">
      <dgm:prSet/>
      <dgm:spPr/>
      <dgm:t>
        <a:bodyPr/>
        <a:lstStyle/>
        <a:p>
          <a:endParaRPr lang="es-ES"/>
        </a:p>
      </dgm:t>
    </dgm:pt>
    <dgm:pt modelId="{AB87BC62-3A1F-42C5-B7C7-9BC7918D5D50}" type="sibTrans" cxnId="{F4388A06-7433-4E60-A1D0-AF5F80219CDD}">
      <dgm:prSet/>
      <dgm:spPr/>
      <dgm:t>
        <a:bodyPr/>
        <a:lstStyle/>
        <a:p>
          <a:endParaRPr lang="es-ES"/>
        </a:p>
      </dgm:t>
    </dgm:pt>
    <dgm:pt modelId="{D1F3DFFB-64DA-4522-BA97-0313A6210266}" type="pres">
      <dgm:prSet presAssocID="{C34F71A9-89A1-4149-9934-C8DA0B838287}" presName="Name0" presStyleCnt="0">
        <dgm:presLayoutVars>
          <dgm:dir/>
          <dgm:animLvl val="lvl"/>
          <dgm:resizeHandles val="exact"/>
        </dgm:presLayoutVars>
      </dgm:prSet>
      <dgm:spPr/>
    </dgm:pt>
    <dgm:pt modelId="{5F45F588-51C3-4927-9C82-06A7B2106D03}" type="pres">
      <dgm:prSet presAssocID="{0CFC6A7F-9E86-4938-A07F-A6017FFDA4D8}" presName="linNode" presStyleCnt="0"/>
      <dgm:spPr/>
    </dgm:pt>
    <dgm:pt modelId="{04C4A6C1-A6E4-4B9C-9E8C-A25C76B1AC0B}" type="pres">
      <dgm:prSet presAssocID="{0CFC6A7F-9E86-4938-A07F-A6017FFDA4D8}" presName="parentText" presStyleLbl="node1" presStyleIdx="0" presStyleCnt="3" custLinFactNeighborX="1594" custLinFactNeighborY="4303">
        <dgm:presLayoutVars>
          <dgm:chMax val="1"/>
          <dgm:bulletEnabled val="1"/>
        </dgm:presLayoutVars>
      </dgm:prSet>
      <dgm:spPr/>
    </dgm:pt>
    <dgm:pt modelId="{BB9C6A29-06EE-483F-A098-30112EC959C7}" type="pres">
      <dgm:prSet presAssocID="{0CFC6A7F-9E86-4938-A07F-A6017FFDA4D8}" presName="descendantText" presStyleLbl="alignAccFollowNode1" presStyleIdx="0" presStyleCnt="3">
        <dgm:presLayoutVars>
          <dgm:bulletEnabled val="1"/>
        </dgm:presLayoutVars>
      </dgm:prSet>
      <dgm:spPr/>
    </dgm:pt>
    <dgm:pt modelId="{0D58F8BC-AB4E-45F4-BAE2-C1470C593B3D}" type="pres">
      <dgm:prSet presAssocID="{2C30C7A1-047F-4B38-9265-9CE5A801C5A1}" presName="sp" presStyleCnt="0"/>
      <dgm:spPr/>
    </dgm:pt>
    <dgm:pt modelId="{5A03AD70-907D-45DB-93AD-4DA386DDAC8B}" type="pres">
      <dgm:prSet presAssocID="{0F054C7D-4AE0-464F-A9D8-AA05487CB9A0}" presName="linNode" presStyleCnt="0"/>
      <dgm:spPr/>
    </dgm:pt>
    <dgm:pt modelId="{7E21D636-1C66-4748-8E50-F99E5AC33897}" type="pres">
      <dgm:prSet presAssocID="{0F054C7D-4AE0-464F-A9D8-AA05487CB9A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0B49401-F307-47C5-ADC2-C6B85DE60310}" type="pres">
      <dgm:prSet presAssocID="{0F054C7D-4AE0-464F-A9D8-AA05487CB9A0}" presName="descendantText" presStyleLbl="alignAccFollowNode1" presStyleIdx="1" presStyleCnt="3">
        <dgm:presLayoutVars>
          <dgm:bulletEnabled val="1"/>
        </dgm:presLayoutVars>
      </dgm:prSet>
      <dgm:spPr/>
    </dgm:pt>
    <dgm:pt modelId="{F19861FF-FDDD-4E0D-BA15-49B8CF0FEA68}" type="pres">
      <dgm:prSet presAssocID="{555557D5-0B7C-4151-A2F8-D7C9E7AC97E0}" presName="sp" presStyleCnt="0"/>
      <dgm:spPr/>
    </dgm:pt>
    <dgm:pt modelId="{617E02D9-CDD2-4F38-AE9A-4D6B754C0748}" type="pres">
      <dgm:prSet presAssocID="{85D33273-8FF9-44BD-AC26-67731324C008}" presName="linNode" presStyleCnt="0"/>
      <dgm:spPr/>
    </dgm:pt>
    <dgm:pt modelId="{650A3D9C-CCF4-4991-B73E-A6EB56CAB8E4}" type="pres">
      <dgm:prSet presAssocID="{85D33273-8FF9-44BD-AC26-67731324C00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E4CBCAD-9E98-4675-BEB3-C1A76AF72373}" type="pres">
      <dgm:prSet presAssocID="{85D33273-8FF9-44BD-AC26-67731324C00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7C13E03-FE2B-4651-AEC2-396A6F23DD5E}" srcId="{0CFC6A7F-9E86-4938-A07F-A6017FFDA4D8}" destId="{E0CBF532-F11D-4281-9859-444C72AFA661}" srcOrd="2" destOrd="0" parTransId="{ABA6CB6F-4FB4-4731-80DD-16E0B9038B62}" sibTransId="{15C90E5F-5627-4553-A30D-CAA117A42764}"/>
    <dgm:cxn modelId="{F4388A06-7433-4E60-A1D0-AF5F80219CDD}" srcId="{0F054C7D-4AE0-464F-A9D8-AA05487CB9A0}" destId="{A4350FCE-22B3-45C4-86FE-E5A9656C3BE0}" srcOrd="2" destOrd="0" parTransId="{DB8FA67F-F917-452A-BE30-8882A649311F}" sibTransId="{AB87BC62-3A1F-42C5-B7C7-9BC7918D5D50}"/>
    <dgm:cxn modelId="{DE1D3720-0E1E-4084-85D0-95B352C1ABF9}" srcId="{C34F71A9-89A1-4149-9934-C8DA0B838287}" destId="{0F054C7D-4AE0-464F-A9D8-AA05487CB9A0}" srcOrd="1" destOrd="0" parTransId="{0C2B73DF-A37E-4EFC-BFCF-23EC3C38098C}" sibTransId="{555557D5-0B7C-4151-A2F8-D7C9E7AC97E0}"/>
    <dgm:cxn modelId="{F12F653D-310B-4789-8BAE-70CE60E537C4}" srcId="{C34F71A9-89A1-4149-9934-C8DA0B838287}" destId="{85D33273-8FF9-44BD-AC26-67731324C008}" srcOrd="2" destOrd="0" parTransId="{8394B8FB-6E25-414A-94A9-1021C4F6753B}" sibTransId="{5E38B023-CA17-4F4E-A7DC-1E8E2AA94A3F}"/>
    <dgm:cxn modelId="{D89EFF40-4968-48B7-9BAE-AB139B0292A8}" type="presOf" srcId="{0CFC6A7F-9E86-4938-A07F-A6017FFDA4D8}" destId="{04C4A6C1-A6E4-4B9C-9E8C-A25C76B1AC0B}" srcOrd="0" destOrd="0" presId="urn:microsoft.com/office/officeart/2005/8/layout/vList5"/>
    <dgm:cxn modelId="{3A73535B-339C-408F-BFAD-69B553E7E9BA}" srcId="{0F054C7D-4AE0-464F-A9D8-AA05487CB9A0}" destId="{AC52AC6B-2B53-428E-8D15-52377FA8132C}" srcOrd="0" destOrd="0" parTransId="{882306E6-9FBF-4B0F-83A7-052CD1FE5B0F}" sibTransId="{E081F82E-F943-46F2-AF5F-227A8E3DEDF5}"/>
    <dgm:cxn modelId="{DF98704A-10A1-4499-9819-E5D4515ADFFE}" type="presOf" srcId="{85D33273-8FF9-44BD-AC26-67731324C008}" destId="{650A3D9C-CCF4-4991-B73E-A6EB56CAB8E4}" srcOrd="0" destOrd="0" presId="urn:microsoft.com/office/officeart/2005/8/layout/vList5"/>
    <dgm:cxn modelId="{C875A26A-7BBD-486E-93BA-E4D5FA3D3DC1}" type="presOf" srcId="{A4350FCE-22B3-45C4-86FE-E5A9656C3BE0}" destId="{90B49401-F307-47C5-ADC2-C6B85DE60310}" srcOrd="0" destOrd="2" presId="urn:microsoft.com/office/officeart/2005/8/layout/vList5"/>
    <dgm:cxn modelId="{86C9116C-4E68-4A05-A3E6-3F4D6B94723C}" type="presOf" srcId="{0F054C7D-4AE0-464F-A9D8-AA05487CB9A0}" destId="{7E21D636-1C66-4748-8E50-F99E5AC33897}" srcOrd="0" destOrd="0" presId="urn:microsoft.com/office/officeart/2005/8/layout/vList5"/>
    <dgm:cxn modelId="{BD4BEC6E-D52C-41B9-94C7-625A61E31067}" type="presOf" srcId="{C34F71A9-89A1-4149-9934-C8DA0B838287}" destId="{D1F3DFFB-64DA-4522-BA97-0313A6210266}" srcOrd="0" destOrd="0" presId="urn:microsoft.com/office/officeart/2005/8/layout/vList5"/>
    <dgm:cxn modelId="{F0AD647A-03A0-4243-9061-678ABF942B25}" srcId="{0CFC6A7F-9E86-4938-A07F-A6017FFDA4D8}" destId="{593A648F-8613-436E-BFE6-07D6F368FF1E}" srcOrd="0" destOrd="0" parTransId="{E9D28A53-F2E4-49A0-8E74-046B69AA6C1A}" sibTransId="{F93A4964-5C82-4235-9C7B-26DE2E95844B}"/>
    <dgm:cxn modelId="{8914CAAC-FF01-400B-BF34-17F17CBC4424}" type="presOf" srcId="{478CB58D-BCD3-4FE7-961A-9F76FEEABCE1}" destId="{BB9C6A29-06EE-483F-A098-30112EC959C7}" srcOrd="0" destOrd="1" presId="urn:microsoft.com/office/officeart/2005/8/layout/vList5"/>
    <dgm:cxn modelId="{EF6375AF-32F4-4C5B-BC5A-CF3568C42F12}" type="presOf" srcId="{0C620B0B-0371-4705-937F-7021284FFD26}" destId="{CE4CBCAD-9E98-4675-BEB3-C1A76AF72373}" srcOrd="0" destOrd="0" presId="urn:microsoft.com/office/officeart/2005/8/layout/vList5"/>
    <dgm:cxn modelId="{82CDC7C1-7DEB-41A1-8CEF-2E2959955CA7}" srcId="{0CFC6A7F-9E86-4938-A07F-A6017FFDA4D8}" destId="{478CB58D-BCD3-4FE7-961A-9F76FEEABCE1}" srcOrd="1" destOrd="0" parTransId="{C16D6154-8C49-4750-8563-D2F423B1F2DD}" sibTransId="{FB8CA99B-2EC2-46F2-8C90-E788ED2833FB}"/>
    <dgm:cxn modelId="{6E9DF7C7-5227-4445-9D31-0D27D1079B1A}" srcId="{85D33273-8FF9-44BD-AC26-67731324C008}" destId="{0C620B0B-0371-4705-937F-7021284FFD26}" srcOrd="0" destOrd="0" parTransId="{695A48B5-D020-4FCA-B41D-76B1B2D3A7F3}" sibTransId="{24AF2C92-36F6-4DB0-98B7-A991B1CC8467}"/>
    <dgm:cxn modelId="{F2407FC9-12B6-4694-91E1-F4F6AF95F8B3}" type="presOf" srcId="{AA89156E-E8B0-422C-89C9-6B4C66B6D9A7}" destId="{90B49401-F307-47C5-ADC2-C6B85DE60310}" srcOrd="0" destOrd="1" presId="urn:microsoft.com/office/officeart/2005/8/layout/vList5"/>
    <dgm:cxn modelId="{5B22ACDA-9FE5-419C-B5A7-7F8FCA92D7C6}" srcId="{C34F71A9-89A1-4149-9934-C8DA0B838287}" destId="{0CFC6A7F-9E86-4938-A07F-A6017FFDA4D8}" srcOrd="0" destOrd="0" parTransId="{93BC23D3-E243-4722-ADB0-CC4FC4D35163}" sibTransId="{2C30C7A1-047F-4B38-9265-9CE5A801C5A1}"/>
    <dgm:cxn modelId="{37EB82DE-F776-4669-B4DA-33FAD888F16B}" type="presOf" srcId="{AC52AC6B-2B53-428E-8D15-52377FA8132C}" destId="{90B49401-F307-47C5-ADC2-C6B85DE60310}" srcOrd="0" destOrd="0" presId="urn:microsoft.com/office/officeart/2005/8/layout/vList5"/>
    <dgm:cxn modelId="{135C95E2-7E6F-4C62-A4CC-490D45DD053D}" srcId="{0F054C7D-4AE0-464F-A9D8-AA05487CB9A0}" destId="{AA89156E-E8B0-422C-89C9-6B4C66B6D9A7}" srcOrd="1" destOrd="0" parTransId="{934B40D6-9D2C-4A4A-855E-7587B866C887}" sibTransId="{DDE9E59B-0E22-45C6-922F-92D0D0A2E064}"/>
    <dgm:cxn modelId="{3E81C5E4-A375-4A86-A8B4-2B9CB4469B14}" type="presOf" srcId="{E0CBF532-F11D-4281-9859-444C72AFA661}" destId="{BB9C6A29-06EE-483F-A098-30112EC959C7}" srcOrd="0" destOrd="2" presId="urn:microsoft.com/office/officeart/2005/8/layout/vList5"/>
    <dgm:cxn modelId="{E900E3F4-9591-4AEF-810C-8BE5F4FBD0DC}" type="presOf" srcId="{593A648F-8613-436E-BFE6-07D6F368FF1E}" destId="{BB9C6A29-06EE-483F-A098-30112EC959C7}" srcOrd="0" destOrd="0" presId="urn:microsoft.com/office/officeart/2005/8/layout/vList5"/>
    <dgm:cxn modelId="{EB5F4C4C-583E-4A5E-B31C-F4D873C2076A}" type="presParOf" srcId="{D1F3DFFB-64DA-4522-BA97-0313A6210266}" destId="{5F45F588-51C3-4927-9C82-06A7B2106D03}" srcOrd="0" destOrd="0" presId="urn:microsoft.com/office/officeart/2005/8/layout/vList5"/>
    <dgm:cxn modelId="{2659A933-3BB1-4C18-8AB7-D744FCABBCF4}" type="presParOf" srcId="{5F45F588-51C3-4927-9C82-06A7B2106D03}" destId="{04C4A6C1-A6E4-4B9C-9E8C-A25C76B1AC0B}" srcOrd="0" destOrd="0" presId="urn:microsoft.com/office/officeart/2005/8/layout/vList5"/>
    <dgm:cxn modelId="{307A50B4-138B-4F41-9A95-FC9F1BC7E76B}" type="presParOf" srcId="{5F45F588-51C3-4927-9C82-06A7B2106D03}" destId="{BB9C6A29-06EE-483F-A098-30112EC959C7}" srcOrd="1" destOrd="0" presId="urn:microsoft.com/office/officeart/2005/8/layout/vList5"/>
    <dgm:cxn modelId="{0D309D96-17D2-4129-A7BA-B82EBA678DFA}" type="presParOf" srcId="{D1F3DFFB-64DA-4522-BA97-0313A6210266}" destId="{0D58F8BC-AB4E-45F4-BAE2-C1470C593B3D}" srcOrd="1" destOrd="0" presId="urn:microsoft.com/office/officeart/2005/8/layout/vList5"/>
    <dgm:cxn modelId="{587AE85D-83D6-4276-9C69-1221BCFAE8D9}" type="presParOf" srcId="{D1F3DFFB-64DA-4522-BA97-0313A6210266}" destId="{5A03AD70-907D-45DB-93AD-4DA386DDAC8B}" srcOrd="2" destOrd="0" presId="urn:microsoft.com/office/officeart/2005/8/layout/vList5"/>
    <dgm:cxn modelId="{61238BA8-A820-4C0D-BBDC-13E5043460C3}" type="presParOf" srcId="{5A03AD70-907D-45DB-93AD-4DA386DDAC8B}" destId="{7E21D636-1C66-4748-8E50-F99E5AC33897}" srcOrd="0" destOrd="0" presId="urn:microsoft.com/office/officeart/2005/8/layout/vList5"/>
    <dgm:cxn modelId="{9299BEC1-ABDB-4533-9E33-9614DA7E2960}" type="presParOf" srcId="{5A03AD70-907D-45DB-93AD-4DA386DDAC8B}" destId="{90B49401-F307-47C5-ADC2-C6B85DE60310}" srcOrd="1" destOrd="0" presId="urn:microsoft.com/office/officeart/2005/8/layout/vList5"/>
    <dgm:cxn modelId="{1356A356-CB95-4D72-8F22-349C77B2339D}" type="presParOf" srcId="{D1F3DFFB-64DA-4522-BA97-0313A6210266}" destId="{F19861FF-FDDD-4E0D-BA15-49B8CF0FEA68}" srcOrd="3" destOrd="0" presId="urn:microsoft.com/office/officeart/2005/8/layout/vList5"/>
    <dgm:cxn modelId="{26C6438A-921B-4565-A104-7AEF0BEF761F}" type="presParOf" srcId="{D1F3DFFB-64DA-4522-BA97-0313A6210266}" destId="{617E02D9-CDD2-4F38-AE9A-4D6B754C0748}" srcOrd="4" destOrd="0" presId="urn:microsoft.com/office/officeart/2005/8/layout/vList5"/>
    <dgm:cxn modelId="{0F5D978D-93B0-473B-AFD0-C3F2B5B3AC29}" type="presParOf" srcId="{617E02D9-CDD2-4F38-AE9A-4D6B754C0748}" destId="{650A3D9C-CCF4-4991-B73E-A6EB56CAB8E4}" srcOrd="0" destOrd="0" presId="urn:microsoft.com/office/officeart/2005/8/layout/vList5"/>
    <dgm:cxn modelId="{6690FFC6-C8FE-44D2-A2B7-CD04E2E90D3B}" type="presParOf" srcId="{617E02D9-CDD2-4F38-AE9A-4D6B754C0748}" destId="{CE4CBCAD-9E98-4675-BEB3-C1A76AF723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6A29-06EE-483F-A098-30112EC959C7}">
      <dsp:nvSpPr>
        <dsp:cNvPr id="0" name=""/>
        <dsp:cNvSpPr/>
      </dsp:nvSpPr>
      <dsp:spPr>
        <a:xfrm rot="5400000">
          <a:off x="4190709" y="-1525738"/>
          <a:ext cx="1139838" cy="448059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Solo páginas para menores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Supervisión actividades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Contactos administrados</a:t>
          </a:r>
        </a:p>
      </dsp:txBody>
      <dsp:txXfrm rot="-5400000">
        <a:off x="2520333" y="200280"/>
        <a:ext cx="4424949" cy="1028554"/>
      </dsp:txXfrm>
    </dsp:sp>
    <dsp:sp modelId="{04C4A6C1-A6E4-4B9C-9E8C-A25C76B1AC0B}">
      <dsp:nvSpPr>
        <dsp:cNvPr id="0" name=""/>
        <dsp:cNvSpPr/>
      </dsp:nvSpPr>
      <dsp:spPr>
        <a:xfrm>
          <a:off x="71420" y="63467"/>
          <a:ext cx="2520332" cy="14247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0 a 10 años: Máxima restricción</a:t>
          </a:r>
        </a:p>
      </dsp:txBody>
      <dsp:txXfrm>
        <a:off x="140973" y="133020"/>
        <a:ext cx="2381226" cy="1285691"/>
      </dsp:txXfrm>
    </dsp:sp>
    <dsp:sp modelId="{90B49401-F307-47C5-ADC2-C6B85DE60310}">
      <dsp:nvSpPr>
        <dsp:cNvPr id="0" name=""/>
        <dsp:cNvSpPr/>
      </dsp:nvSpPr>
      <dsp:spPr>
        <a:xfrm rot="5400000">
          <a:off x="4190709" y="-29700"/>
          <a:ext cx="1139838" cy="448059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Algunas categorías de páginas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Supervisión de actividades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Contactos administrados</a:t>
          </a:r>
        </a:p>
      </dsp:txBody>
      <dsp:txXfrm rot="-5400000">
        <a:off x="2520333" y="1696318"/>
        <a:ext cx="4424949" cy="1028554"/>
      </dsp:txXfrm>
    </dsp:sp>
    <dsp:sp modelId="{7E21D636-1C66-4748-8E50-F99E5AC33897}">
      <dsp:nvSpPr>
        <dsp:cNvPr id="0" name=""/>
        <dsp:cNvSpPr/>
      </dsp:nvSpPr>
      <dsp:spPr>
        <a:xfrm>
          <a:off x="0" y="1498196"/>
          <a:ext cx="2520332" cy="14247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2000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11 a 14 años: Restricciones moderadas</a:t>
          </a:r>
        </a:p>
      </dsp:txBody>
      <dsp:txXfrm>
        <a:off x="69553" y="1567749"/>
        <a:ext cx="2381226" cy="1285691"/>
      </dsp:txXfrm>
    </dsp:sp>
    <dsp:sp modelId="{CE4CBCAD-9E98-4675-BEB3-C1A76AF72373}">
      <dsp:nvSpPr>
        <dsp:cNvPr id="0" name=""/>
        <dsp:cNvSpPr/>
      </dsp:nvSpPr>
      <dsp:spPr>
        <a:xfrm rot="5400000">
          <a:off x="4190709" y="1466336"/>
          <a:ext cx="1139838" cy="448059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Avisos en algunas categorías</a:t>
          </a:r>
        </a:p>
      </dsp:txBody>
      <dsp:txXfrm rot="-5400000">
        <a:off x="2520333" y="3192354"/>
        <a:ext cx="4424949" cy="1028554"/>
      </dsp:txXfrm>
    </dsp:sp>
    <dsp:sp modelId="{650A3D9C-CCF4-4991-B73E-A6EB56CAB8E4}">
      <dsp:nvSpPr>
        <dsp:cNvPr id="0" name=""/>
        <dsp:cNvSpPr/>
      </dsp:nvSpPr>
      <dsp:spPr>
        <a:xfrm>
          <a:off x="0" y="2994233"/>
          <a:ext cx="2520332" cy="142479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15 a 18 años: Restricciones mínimas</a:t>
          </a:r>
        </a:p>
      </dsp:txBody>
      <dsp:txXfrm>
        <a:off x="69553" y="3063786"/>
        <a:ext cx="2381226" cy="1285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031AC-37D2-47E4-A484-22EFB635CBB4}" type="datetimeFigureOut">
              <a:rPr lang="es-ES" smtClean="0"/>
              <a:pPr/>
              <a:t>28/11/2024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BBE9F-9CB5-40A2-BCA8-4274E86E82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A44154E-AC26-4E4A-AFDC-797F692E0072}" type="datetimeFigureOut">
              <a:rPr lang="es-ES" smtClean="0"/>
              <a:pPr/>
              <a:t>28/11/2024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9C12930A-065E-4C0E-A4C7-52AE2A5156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herramienta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internet </a:t>
            </a:r>
            <a:r>
              <a:rPr lang="en-US" dirty="0" err="1"/>
              <a:t>altamente</a:t>
            </a:r>
            <a:r>
              <a:rPr lang="en-US" dirty="0"/>
              <a:t> </a:t>
            </a:r>
            <a:r>
              <a:rPr lang="en-US" dirty="0" err="1"/>
              <a:t>beneficiosa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traer</a:t>
            </a:r>
            <a:r>
              <a:rPr lang="en-US" dirty="0"/>
              <a:t> </a:t>
            </a:r>
            <a:r>
              <a:rPr lang="en-US" dirty="0" err="1"/>
              <a:t>consigo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los del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peligros</a:t>
            </a:r>
            <a:r>
              <a:rPr lang="en-US" dirty="0"/>
              <a:t> o </a:t>
            </a:r>
            <a:r>
              <a:rPr lang="en-US" dirty="0" err="1"/>
              <a:t>gente</a:t>
            </a:r>
            <a:r>
              <a:rPr lang="en-US" dirty="0"/>
              <a:t> de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fiar</a:t>
            </a:r>
            <a:r>
              <a:rPr lang="en-US" dirty="0"/>
              <a:t>.</a:t>
            </a:r>
          </a:p>
          <a:p>
            <a:pPr>
              <a:lnSpc>
                <a:spcPct val="70000"/>
              </a:lnSpc>
            </a:pPr>
            <a:r>
              <a:rPr lang="en-US" dirty="0" err="1"/>
              <a:t>Precisamente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Internet </a:t>
            </a:r>
            <a:r>
              <a:rPr lang="en-US" dirty="0" err="1"/>
              <a:t>abre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puerta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casa, hay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atentos</a:t>
            </a:r>
            <a:r>
              <a:rPr lang="en-US" dirty="0"/>
              <a:t> y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herramientas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permitan</a:t>
            </a:r>
            <a:r>
              <a:rPr lang="en-US" dirty="0"/>
              <a:t> </a:t>
            </a:r>
            <a:r>
              <a:rPr lang="en-US" dirty="0" err="1"/>
              <a:t>elegir</a:t>
            </a:r>
            <a:r>
              <a:rPr lang="en-US" dirty="0"/>
              <a:t>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entrar</a:t>
            </a:r>
            <a:r>
              <a:rPr lang="en-US" dirty="0"/>
              <a:t> en </a:t>
            </a:r>
            <a:r>
              <a:rPr lang="en-US" dirty="0" err="1"/>
              <a:t>nuestra</a:t>
            </a:r>
            <a:r>
              <a:rPr lang="en-US" dirty="0"/>
              <a:t> casa y </a:t>
            </a:r>
            <a:r>
              <a:rPr lang="en-US" dirty="0" err="1"/>
              <a:t>quien</a:t>
            </a:r>
            <a:r>
              <a:rPr lang="en-US" dirty="0"/>
              <a:t> no.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Hay paginas como http://sexyono.com</a:t>
            </a:r>
            <a:r>
              <a:rPr lang="es-ES" baseline="0" dirty="0"/>
              <a:t> donde se han detectado que usuarios desconocidos han descargado las fotos y las han publicado en sitios relacionados con la pornografía. Evita publicar fotos intimas (En bikini por ejemplo) o enviarlas a personas desconocidas.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Uso de la webcam:</a:t>
            </a:r>
            <a:r>
              <a:rPr lang="es-ES" baseline="0" dirty="0"/>
              <a:t> Hay que desconfiar de aquellos que a través de la webcam piden que te conectes. Mientras estés conectado pueden </a:t>
            </a:r>
            <a:r>
              <a:rPr lang="es-ES" dirty="0"/>
              <a:t>hacer </a:t>
            </a:r>
            <a:r>
              <a:rPr lang="es-ES" baseline="0" dirty="0"/>
              <a:t>pantallazos y luego publicarlas sin tu autorización en foros o webs de contenido inquietante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 tu responsabilidad ayudar y proteger a los que estén sufriendo</a:t>
            </a:r>
            <a:r>
              <a:rPr lang="es-ES" baseline="0" dirty="0"/>
              <a:t> por los </a:t>
            </a:r>
            <a:r>
              <a:rPr lang="es-ES" baseline="0" dirty="0" err="1"/>
              <a:t>CyberBullies</a:t>
            </a:r>
            <a:r>
              <a:rPr lang="es-ES" baseline="0" dirty="0"/>
              <a:t>. Las bromas a compañeros, familiares y amigos dentro de un entorno de responsabilidad y respecto no hacen daño, pero las constantes faltas de respecto sobre un ser humano pueden causar efectos gravísimos.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Cuidado con enviar tu </a:t>
            </a:r>
            <a:r>
              <a:rPr lang="es-ES" dirty="0" err="1"/>
              <a:t>login</a:t>
            </a:r>
            <a:r>
              <a:rPr lang="es-ES" dirty="0"/>
              <a:t> y </a:t>
            </a:r>
            <a:r>
              <a:rPr lang="es-ES" dirty="0" err="1"/>
              <a:t>password</a:t>
            </a:r>
            <a:r>
              <a:rPr lang="es-ES" dirty="0"/>
              <a:t> a desconocidos,</a:t>
            </a:r>
            <a:r>
              <a:rPr lang="es-ES" baseline="0" dirty="0"/>
              <a:t> podrán suplantarte y perderás toda la red de contactos o tu Messenger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Microsoft ha colaborado</a:t>
            </a:r>
            <a:r>
              <a:rPr lang="es-ES" baseline="0" dirty="0"/>
              <a:t> con la AEP en 2 acciones fundamentales:</a:t>
            </a:r>
          </a:p>
          <a:p>
            <a:pPr marL="230589" indent="-230589">
              <a:buAutoNum type="arabicParenR"/>
            </a:pPr>
            <a:r>
              <a:rPr lang="es-ES" baseline="0" dirty="0"/>
              <a:t>El desarrollo de unas orientaciones y recomendaciones dirigidas a los padres y los menores para un uso de Internet más seguro, y la adaptación  del programa de protección infantil de Windows Live a esas recomendaciones. </a:t>
            </a:r>
          </a:p>
          <a:p>
            <a:pPr marL="230589" indent="-230589">
              <a:buAutoNum type="arabicParenR"/>
            </a:pPr>
            <a:r>
              <a:rPr lang="es-ES" baseline="0" dirty="0"/>
              <a:t>La difusión de ese software gratuito y entre los padres e hijos a través de los 9.000 pediatras de la AEP y acciones de MK de Microsoft.</a:t>
            </a:r>
          </a:p>
          <a:p>
            <a:pPr marL="230589" indent="-230589"/>
            <a:endParaRPr lang="es-ES" baseline="0" dirty="0"/>
          </a:p>
          <a:p>
            <a:pPr marL="230589" indent="-230589"/>
            <a:r>
              <a:rPr lang="es-ES" baseline="0" dirty="0"/>
              <a:t>El resultado de este trabajo a dado lugar a unas directrices diferenciadas en tres grupos en función de la edad de los niños:</a:t>
            </a:r>
          </a:p>
          <a:p>
            <a:pPr marL="230589" indent="-230589">
              <a:buAutoNum type="arabicParenR"/>
            </a:pPr>
            <a:r>
              <a:rPr lang="es-ES" baseline="0" dirty="0"/>
              <a:t>De 0 a 10 años </a:t>
            </a:r>
            <a:r>
              <a:rPr lang="es-ES" baseline="0" dirty="0">
                <a:sym typeface="Wingdings" pitchFamily="2" charset="2"/>
              </a:rPr>
              <a:t> Máxima restricción. Solo las páginas catalogadas como infantiles / supervisión web / lista de contactos controlada</a:t>
            </a:r>
          </a:p>
          <a:p>
            <a:pPr marL="230589" indent="-230589">
              <a:buAutoNum type="arabicParenR"/>
            </a:pPr>
            <a:r>
              <a:rPr lang="es-ES" baseline="0" dirty="0">
                <a:sym typeface="Wingdings" pitchFamily="2" charset="2"/>
              </a:rPr>
              <a:t>De 11 a 14 años  Restricción modera. Navegación por categorías / supervisión web / lista de contactos controlada</a:t>
            </a:r>
          </a:p>
          <a:p>
            <a:pPr marL="230589" indent="-230589">
              <a:buAutoNum type="arabicParenR"/>
            </a:pPr>
            <a:r>
              <a:rPr lang="es-ES" baseline="0" dirty="0">
                <a:sym typeface="Wingdings" pitchFamily="2" charset="2"/>
              </a:rPr>
              <a:t>De 15 a 18 años  Mínima restricción. Algunas categorías controladas y avisos para otras</a:t>
            </a:r>
            <a:endParaRPr lang="es-ES" baseline="0" dirty="0"/>
          </a:p>
          <a:p>
            <a:endParaRPr lang="es-ES" baseline="0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7B154-AE2A-4859-8789-6094793AD334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7B154-AE2A-4859-8789-6094793AD334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7B154-AE2A-4859-8789-6094793AD334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307A-F5E4-4655-BDCC-358B32EBDCD6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s-ES" dirty="0"/>
              <a:t>Estos riesgos afectan a nuestros ordenadores, a nuestra familia, y también a nuestra información personal.</a:t>
            </a:r>
          </a:p>
          <a:p>
            <a:pPr>
              <a:lnSpc>
                <a:spcPct val="70000"/>
              </a:lnSpc>
            </a:pPr>
            <a:endParaRPr lang="es-ES" dirty="0"/>
          </a:p>
          <a:p>
            <a:pPr>
              <a:lnSpc>
                <a:spcPct val="70000"/>
              </a:lnSpc>
            </a:pPr>
            <a:r>
              <a:rPr lang="es-ES" dirty="0"/>
              <a:t>Nuestros ordenadores e información personal se vuelven vulnerables por eso hay que tener: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saber la diferencia entre el bien y el mal.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asumir la responsabilidad por nuestra propia conducta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para asumir las consecuencias de nuestras acciones</a:t>
            </a:r>
            <a:endParaRPr lang="es-ES" noProof="0" dirty="0"/>
          </a:p>
          <a:p>
            <a:r>
              <a:rPr lang="es-ES" noProof="0" dirty="0"/>
              <a:t>Somos vulnerables:</a:t>
            </a:r>
          </a:p>
          <a:p>
            <a:pPr lvl="1"/>
            <a:r>
              <a:rPr lang="es-ES" noProof="0" dirty="0"/>
              <a:t>Tropezar</a:t>
            </a:r>
            <a:r>
              <a:rPr lang="es-ES" baseline="0" noProof="0" dirty="0"/>
              <a:t> con contenidos inapropiados o desconocidos</a:t>
            </a:r>
            <a:endParaRPr lang="es-ES" noProof="0" dirty="0"/>
          </a:p>
          <a:p>
            <a:pPr lvl="1"/>
            <a:r>
              <a:rPr lang="es-ES" noProof="0" dirty="0"/>
              <a:t>Timos y fraudes en general</a:t>
            </a:r>
          </a:p>
          <a:p>
            <a:pPr defTabSz="922355">
              <a:lnSpc>
                <a:spcPct val="70000"/>
              </a:lnSpc>
              <a:defRPr/>
            </a:pPr>
            <a:endParaRPr lang="es-ES" altLang="ja-JP" dirty="0"/>
          </a:p>
          <a:p>
            <a:pPr>
              <a:lnSpc>
                <a:spcPct val="70000"/>
              </a:lnSpc>
            </a:pPr>
            <a:r>
              <a:rPr lang="en-US" dirty="0"/>
              <a:t>________________________________________________________</a:t>
            </a:r>
          </a:p>
          <a:p>
            <a:pPr eaLnBrk="1" hangingPunct="1"/>
            <a:endParaRPr lang="en-US" altLang="ja-JP" dirty="0">
              <a:latin typeface="Arial" charset="0"/>
            </a:endParaRPr>
          </a:p>
          <a:p>
            <a:pPr eaLnBrk="1" hangingPunct="1"/>
            <a:r>
              <a:rPr lang="es-ES" sz="900" dirty="0"/>
              <a:t>Proteger a tus familiares y amigos en el uso de Internet significa entender los riesgos, hablar abiertamente del tema, orientándose a tener un comportamiento saludable y usando la tecnología allí donde pueda ayudar a eliminar o reducir esos riesgos.</a:t>
            </a:r>
          </a:p>
          <a:p>
            <a:pPr eaLnBrk="1" hangingPunct="1"/>
            <a:r>
              <a:rPr lang="es-ES" sz="900" dirty="0"/>
              <a:t>Hay 4 pasos básicos para proteger a tus familiares y amigos: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Hablar para entender el uso que se hace sobre internet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Establecer reglas claras de uso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Regla imprescindible. No dar datos personales sin que un mayor de edad (Padre, madre, hermanos mayores…) este delante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Usar un software de protección en internet</a:t>
            </a:r>
          </a:p>
          <a:p>
            <a:pPr eaLnBrk="1" hangingPunct="1"/>
            <a:endParaRPr lang="es-ES" sz="900" b="1" dirty="0"/>
          </a:p>
          <a:p>
            <a:r>
              <a:rPr lang="es-ES" sz="1000" dirty="0"/>
              <a:t>Lamentablemente la tecnología a día de hoy :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nos defiende de nosotros mismos.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al sentido común.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 los que son mas conscientes de los peligros (Padre, madre, hermanos mayores…) y sus consecuencias</a:t>
            </a:r>
          </a:p>
          <a:p>
            <a:pPr eaLnBrk="1" hangingPunct="1"/>
            <a:endParaRPr lang="es-ES" sz="900" b="1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307A-F5E4-4655-BDCC-358B32EBDCD6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s-ES" dirty="0"/>
              <a:t>Estos riesgos afectan a nuestros ordenadores, a nuestra familia, y también a nuestra información personal.</a:t>
            </a:r>
          </a:p>
          <a:p>
            <a:pPr>
              <a:lnSpc>
                <a:spcPct val="70000"/>
              </a:lnSpc>
            </a:pPr>
            <a:endParaRPr lang="es-ES" dirty="0"/>
          </a:p>
          <a:p>
            <a:pPr>
              <a:lnSpc>
                <a:spcPct val="70000"/>
              </a:lnSpc>
            </a:pPr>
            <a:r>
              <a:rPr lang="es-ES" dirty="0"/>
              <a:t>Nuestros ordenadores e información personal se vuelven vulnerables por eso hay que tener: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saber la diferencia entre el bien y el mal.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asumir la responsabilidad por nuestra propia conducta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para asumir las consecuencias de nuestras acciones</a:t>
            </a:r>
            <a:endParaRPr lang="es-ES" noProof="0" dirty="0"/>
          </a:p>
          <a:p>
            <a:r>
              <a:rPr lang="es-ES" noProof="0" dirty="0"/>
              <a:t>Somos vulnerables:</a:t>
            </a:r>
          </a:p>
          <a:p>
            <a:pPr lvl="1"/>
            <a:r>
              <a:rPr lang="es-ES" noProof="0" dirty="0"/>
              <a:t>Tropezar</a:t>
            </a:r>
            <a:r>
              <a:rPr lang="es-ES" baseline="0" noProof="0" dirty="0"/>
              <a:t> con contenidos inapropiados o desconocidos</a:t>
            </a:r>
            <a:endParaRPr lang="es-ES" noProof="0" dirty="0"/>
          </a:p>
          <a:p>
            <a:pPr lvl="1"/>
            <a:r>
              <a:rPr lang="es-ES" noProof="0" dirty="0"/>
              <a:t>Timos y fraudes en general</a:t>
            </a:r>
          </a:p>
          <a:p>
            <a:pPr defTabSz="922355">
              <a:lnSpc>
                <a:spcPct val="70000"/>
              </a:lnSpc>
              <a:defRPr/>
            </a:pPr>
            <a:endParaRPr lang="es-ES" altLang="ja-JP" dirty="0"/>
          </a:p>
          <a:p>
            <a:pPr>
              <a:lnSpc>
                <a:spcPct val="70000"/>
              </a:lnSpc>
            </a:pPr>
            <a:r>
              <a:rPr lang="en-US" dirty="0"/>
              <a:t>________________________________________________________</a:t>
            </a:r>
          </a:p>
          <a:p>
            <a:pPr eaLnBrk="1" hangingPunct="1"/>
            <a:endParaRPr lang="en-US" altLang="ja-JP" dirty="0">
              <a:latin typeface="Arial" charset="0"/>
            </a:endParaRPr>
          </a:p>
          <a:p>
            <a:pPr eaLnBrk="1" hangingPunct="1"/>
            <a:r>
              <a:rPr lang="es-ES" sz="900" dirty="0"/>
              <a:t>Proteger a tus familiares y amigos en el uso de Internet significa entender los riesgos, hablar abiertamente del tema, orientándose a tener un comportamiento saludable y usando la tecnología allí donde pueda ayudar a eliminar o reducir esos riesgos.</a:t>
            </a:r>
          </a:p>
          <a:p>
            <a:pPr eaLnBrk="1" hangingPunct="1"/>
            <a:r>
              <a:rPr lang="es-ES" sz="900" dirty="0"/>
              <a:t>Hay 4 pasos básicos para proteger a tus familiares y amigos: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Hablar para entender el uso que se hace sobre internet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Establecer reglas claras de uso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Regla imprescindible. No dar datos personales sin que un mayor de edad (Padre, madre, hermanos mayores…) este delante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Usar un software de protección en internet</a:t>
            </a:r>
          </a:p>
          <a:p>
            <a:pPr eaLnBrk="1" hangingPunct="1"/>
            <a:endParaRPr lang="es-ES" sz="900" b="1" dirty="0"/>
          </a:p>
          <a:p>
            <a:r>
              <a:rPr lang="es-ES" sz="1000" dirty="0"/>
              <a:t>Lamentablemente la tecnología a día de hoy :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nos defiende de nosotros mismos.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al sentido común.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 los que son mas conscientes de los peligros (Padre, madre, hermanos mayores…) y sus consecuencias</a:t>
            </a:r>
          </a:p>
          <a:p>
            <a:pPr eaLnBrk="1" hangingPunct="1"/>
            <a:endParaRPr lang="es-ES" sz="900" b="1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307A-F5E4-4655-BDCC-358B32EBDCD6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s-ES" dirty="0"/>
              <a:t>Estos riesgos afectan a nuestros ordenadores, a nuestra familia, y también a nuestra información personal.</a:t>
            </a:r>
          </a:p>
          <a:p>
            <a:pPr>
              <a:lnSpc>
                <a:spcPct val="70000"/>
              </a:lnSpc>
            </a:pPr>
            <a:endParaRPr lang="es-ES" dirty="0"/>
          </a:p>
          <a:p>
            <a:pPr>
              <a:lnSpc>
                <a:spcPct val="70000"/>
              </a:lnSpc>
            </a:pPr>
            <a:r>
              <a:rPr lang="es-ES" dirty="0"/>
              <a:t>Nuestros ordenadores e información personal se vuelven vulnerables por eso hay que tener: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saber la diferencia entre el bien y el mal.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asumir la responsabilidad por nuestra propia conducta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para asumir las consecuencias de nuestras acciones</a:t>
            </a:r>
            <a:endParaRPr lang="es-ES" noProof="0" dirty="0"/>
          </a:p>
          <a:p>
            <a:r>
              <a:rPr lang="es-ES" noProof="0" dirty="0"/>
              <a:t>Somos vulnerables:</a:t>
            </a:r>
          </a:p>
          <a:p>
            <a:pPr lvl="1"/>
            <a:r>
              <a:rPr lang="es-ES" noProof="0" dirty="0"/>
              <a:t>Tropezar</a:t>
            </a:r>
            <a:r>
              <a:rPr lang="es-ES" baseline="0" noProof="0" dirty="0"/>
              <a:t> con contenidos inapropiados o desconocidos</a:t>
            </a:r>
            <a:endParaRPr lang="es-ES" noProof="0" dirty="0"/>
          </a:p>
          <a:p>
            <a:pPr lvl="1"/>
            <a:r>
              <a:rPr lang="es-ES" noProof="0" dirty="0"/>
              <a:t>Timos y fraudes en general</a:t>
            </a:r>
          </a:p>
          <a:p>
            <a:pPr defTabSz="922355">
              <a:lnSpc>
                <a:spcPct val="70000"/>
              </a:lnSpc>
              <a:defRPr/>
            </a:pPr>
            <a:endParaRPr lang="es-ES" altLang="ja-JP" dirty="0"/>
          </a:p>
          <a:p>
            <a:pPr>
              <a:lnSpc>
                <a:spcPct val="70000"/>
              </a:lnSpc>
            </a:pPr>
            <a:r>
              <a:rPr lang="en-US" dirty="0"/>
              <a:t>________________________________________________________</a:t>
            </a:r>
          </a:p>
          <a:p>
            <a:pPr eaLnBrk="1" hangingPunct="1"/>
            <a:endParaRPr lang="en-US" altLang="ja-JP" dirty="0">
              <a:latin typeface="Arial" charset="0"/>
            </a:endParaRPr>
          </a:p>
          <a:p>
            <a:pPr eaLnBrk="1" hangingPunct="1"/>
            <a:r>
              <a:rPr lang="es-ES" sz="900" dirty="0"/>
              <a:t>Proteger a tus familiares y amigos en el uso de Internet significa entender los riesgos, hablar abiertamente del tema, orientándose a tener un comportamiento saludable y usando la tecnología allí donde pueda ayudar a eliminar o reducir esos riesgos.</a:t>
            </a:r>
          </a:p>
          <a:p>
            <a:pPr eaLnBrk="1" hangingPunct="1"/>
            <a:r>
              <a:rPr lang="es-ES" sz="900" dirty="0"/>
              <a:t>Hay 4 pasos básicos para proteger a tus familiares y amigos: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Hablar para entender el uso que se hace sobre internet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Establecer reglas claras de uso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Regla imprescindible. No dar datos personales sin que un mayor de edad (Padre, madre, hermanos mayores…) este delante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Usar un software de protección en internet</a:t>
            </a:r>
          </a:p>
          <a:p>
            <a:pPr eaLnBrk="1" hangingPunct="1"/>
            <a:endParaRPr lang="es-ES" sz="900" b="1" dirty="0"/>
          </a:p>
          <a:p>
            <a:r>
              <a:rPr lang="es-ES" sz="1000" dirty="0"/>
              <a:t>Lamentablemente la tecnología a día de hoy :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nos defiende de nosotros mismos.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al sentido común.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 los que son mas conscientes de los peligros (Padre, madre, hermanos mayores…) y sus consecuencias</a:t>
            </a:r>
          </a:p>
          <a:p>
            <a:pPr eaLnBrk="1" hangingPunct="1"/>
            <a:endParaRPr lang="es-ES" sz="900" b="1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307A-F5E4-4655-BDCC-358B32EBDCD6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s-ES" dirty="0"/>
              <a:t>Estos riesgos afectan a nuestros ordenadores, a nuestra familia, y también a nuestra información personal.</a:t>
            </a:r>
          </a:p>
          <a:p>
            <a:pPr>
              <a:lnSpc>
                <a:spcPct val="70000"/>
              </a:lnSpc>
            </a:pPr>
            <a:endParaRPr lang="es-ES" dirty="0"/>
          </a:p>
          <a:p>
            <a:pPr>
              <a:lnSpc>
                <a:spcPct val="70000"/>
              </a:lnSpc>
            </a:pPr>
            <a:r>
              <a:rPr lang="es-ES" dirty="0"/>
              <a:t>Nuestros ordenadores e información personal se vuelven vulnerables por eso hay que tener: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saber la diferencia entre el bien y el mal.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asumir la responsabilidad por nuestra propia conducta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para asumir las consecuencias de nuestras acciones</a:t>
            </a:r>
            <a:endParaRPr lang="es-ES" noProof="0" dirty="0"/>
          </a:p>
          <a:p>
            <a:r>
              <a:rPr lang="es-ES" noProof="0" dirty="0"/>
              <a:t>Somos vulnerables:</a:t>
            </a:r>
          </a:p>
          <a:p>
            <a:pPr lvl="1"/>
            <a:r>
              <a:rPr lang="es-ES" noProof="0" dirty="0"/>
              <a:t>Tropezar</a:t>
            </a:r>
            <a:r>
              <a:rPr lang="es-ES" baseline="0" noProof="0" dirty="0"/>
              <a:t> con contenidos inapropiados o desconocidos</a:t>
            </a:r>
            <a:endParaRPr lang="es-ES" noProof="0" dirty="0"/>
          </a:p>
          <a:p>
            <a:pPr lvl="1"/>
            <a:r>
              <a:rPr lang="es-ES" noProof="0" dirty="0"/>
              <a:t>Timos y fraudes en general</a:t>
            </a:r>
          </a:p>
          <a:p>
            <a:pPr defTabSz="922355">
              <a:lnSpc>
                <a:spcPct val="70000"/>
              </a:lnSpc>
              <a:defRPr/>
            </a:pPr>
            <a:endParaRPr lang="es-ES" altLang="ja-JP" dirty="0"/>
          </a:p>
          <a:p>
            <a:pPr>
              <a:lnSpc>
                <a:spcPct val="70000"/>
              </a:lnSpc>
            </a:pPr>
            <a:r>
              <a:rPr lang="en-US" dirty="0"/>
              <a:t>________________________________________________________</a:t>
            </a:r>
          </a:p>
          <a:p>
            <a:pPr eaLnBrk="1" hangingPunct="1"/>
            <a:endParaRPr lang="en-US" altLang="ja-JP" dirty="0">
              <a:latin typeface="Arial" charset="0"/>
            </a:endParaRPr>
          </a:p>
          <a:p>
            <a:pPr eaLnBrk="1" hangingPunct="1"/>
            <a:r>
              <a:rPr lang="es-ES" sz="900" dirty="0"/>
              <a:t>Proteger a tus familiares y amigos en el uso de Internet significa entender los riesgos, hablar abiertamente del tema, orientándose a tener un comportamiento saludable y usando la tecnología allí donde pueda ayudar a eliminar o reducir esos riesgos.</a:t>
            </a:r>
          </a:p>
          <a:p>
            <a:pPr eaLnBrk="1" hangingPunct="1"/>
            <a:r>
              <a:rPr lang="es-ES" sz="900" dirty="0"/>
              <a:t>Hay 4 pasos básicos para proteger a tus familiares y amigos: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Hablar para entender el uso que se hace sobre internet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Establecer reglas claras de uso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Regla imprescindible. No dar datos personales sin que un mayor de edad (Padre, madre, hermanos mayores…) este delante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Usar un software de protección en internet</a:t>
            </a:r>
          </a:p>
          <a:p>
            <a:pPr eaLnBrk="1" hangingPunct="1"/>
            <a:endParaRPr lang="es-ES" sz="900" b="1" dirty="0"/>
          </a:p>
          <a:p>
            <a:r>
              <a:rPr lang="es-ES" sz="1000" dirty="0"/>
              <a:t>Lamentablemente la tecnología a día de hoy :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nos defiende de nosotros mismos.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al sentido común.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 los que son mas conscientes de los peligros (Padre, madre, hermanos mayores…) y sus consecuencias</a:t>
            </a:r>
          </a:p>
          <a:p>
            <a:pPr eaLnBrk="1" hangingPunct="1"/>
            <a:endParaRPr lang="es-ES" sz="900" b="1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307A-F5E4-4655-BDCC-358B32EBDCD6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s-ES" dirty="0"/>
              <a:t>Estos riesgos afectan a nuestros ordenadores, a nuestra familia, y también a nuestra información personal.</a:t>
            </a:r>
          </a:p>
          <a:p>
            <a:pPr>
              <a:lnSpc>
                <a:spcPct val="70000"/>
              </a:lnSpc>
            </a:pPr>
            <a:endParaRPr lang="es-ES" dirty="0"/>
          </a:p>
          <a:p>
            <a:pPr>
              <a:lnSpc>
                <a:spcPct val="70000"/>
              </a:lnSpc>
            </a:pPr>
            <a:r>
              <a:rPr lang="es-ES" dirty="0"/>
              <a:t>Nuestros ordenadores e información personal se vuelven vulnerables por eso hay que tener: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saber la diferencia entre el bien y el mal.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de asumir la responsabilidad por nuestra propia conducta</a:t>
            </a:r>
          </a:p>
          <a:p>
            <a:pPr marL="691766" lvl="1" indent="-230589">
              <a:buFont typeface="+mj-lt"/>
              <a:buAutoNum type="arabicPeriod"/>
            </a:pPr>
            <a:r>
              <a:rPr lang="es-ES" dirty="0"/>
              <a:t>La capacidad para asumir las consecuencias de nuestras acciones</a:t>
            </a:r>
            <a:endParaRPr lang="es-ES" noProof="0" dirty="0"/>
          </a:p>
          <a:p>
            <a:r>
              <a:rPr lang="es-ES" noProof="0" dirty="0"/>
              <a:t>Somos vulnerables:</a:t>
            </a:r>
          </a:p>
          <a:p>
            <a:pPr lvl="1"/>
            <a:r>
              <a:rPr lang="es-ES" noProof="0" dirty="0"/>
              <a:t>Tropezar</a:t>
            </a:r>
            <a:r>
              <a:rPr lang="es-ES" baseline="0" noProof="0" dirty="0"/>
              <a:t> con contenidos inapropiados o desconocidos</a:t>
            </a:r>
            <a:endParaRPr lang="es-ES" noProof="0" dirty="0"/>
          </a:p>
          <a:p>
            <a:pPr lvl="1"/>
            <a:r>
              <a:rPr lang="es-ES" noProof="0" dirty="0"/>
              <a:t>Timos y fraudes en general</a:t>
            </a:r>
          </a:p>
          <a:p>
            <a:pPr defTabSz="922355">
              <a:lnSpc>
                <a:spcPct val="70000"/>
              </a:lnSpc>
              <a:defRPr/>
            </a:pPr>
            <a:endParaRPr lang="es-ES" altLang="ja-JP" dirty="0"/>
          </a:p>
          <a:p>
            <a:pPr>
              <a:lnSpc>
                <a:spcPct val="70000"/>
              </a:lnSpc>
            </a:pPr>
            <a:r>
              <a:rPr lang="en-US" dirty="0"/>
              <a:t>________________________________________________________</a:t>
            </a:r>
          </a:p>
          <a:p>
            <a:pPr eaLnBrk="1" hangingPunct="1"/>
            <a:endParaRPr lang="en-US" altLang="ja-JP" dirty="0">
              <a:latin typeface="Arial" charset="0"/>
            </a:endParaRPr>
          </a:p>
          <a:p>
            <a:pPr eaLnBrk="1" hangingPunct="1"/>
            <a:r>
              <a:rPr lang="es-ES" sz="900" dirty="0"/>
              <a:t>Proteger a tus familiares y amigos en el uso de Internet significa entender los riesgos, hablar abiertamente del tema, orientándose a tener un comportamiento saludable y usando la tecnología allí donde pueda ayudar a eliminar o reducir esos riesgos.</a:t>
            </a:r>
          </a:p>
          <a:p>
            <a:pPr eaLnBrk="1" hangingPunct="1"/>
            <a:r>
              <a:rPr lang="es-ES" sz="900" dirty="0"/>
              <a:t>Hay 4 pasos básicos para proteger a tus familiares y amigos: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Hablar para entender el uso que se hace sobre internet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Establecer reglas claras de uso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Regla imprescindible. No dar datos personales sin que un mayor de edad (Padre, madre, hermanos mayores…) este delante</a:t>
            </a:r>
          </a:p>
          <a:p>
            <a:pPr marL="461178" lvl="2" indent="-230589">
              <a:spcBef>
                <a:spcPts val="303"/>
              </a:spcBef>
              <a:buFontTx/>
              <a:buAutoNum type="arabicPeriod"/>
            </a:pPr>
            <a:r>
              <a:rPr lang="es-ES" sz="900" dirty="0"/>
              <a:t>Usar un software de protección en internet</a:t>
            </a:r>
          </a:p>
          <a:p>
            <a:pPr eaLnBrk="1" hangingPunct="1"/>
            <a:endParaRPr lang="es-ES" sz="900" b="1" dirty="0"/>
          </a:p>
          <a:p>
            <a:r>
              <a:rPr lang="es-ES" sz="1000" dirty="0"/>
              <a:t>Lamentablemente la tecnología a día de hoy :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nos defiende de nosotros mismos.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al sentido común.</a:t>
            </a:r>
          </a:p>
          <a:p>
            <a:pPr lvl="1">
              <a:buFont typeface="Arial" pitchFamily="34" charset="0"/>
              <a:buChar char="•"/>
            </a:pPr>
            <a:r>
              <a:rPr lang="es-ES" sz="1000" dirty="0"/>
              <a:t> NO sustituye a los que son mas conscientes de los peligros (Padre, madre, hermanos mayores…) y sus consecuencias</a:t>
            </a:r>
          </a:p>
          <a:p>
            <a:pPr eaLnBrk="1" hangingPunct="1"/>
            <a:endParaRPr lang="es-ES" sz="900" b="1" dirty="0"/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Dar</a:t>
            </a:r>
            <a:r>
              <a:rPr lang="es-ES" baseline="0" dirty="0"/>
              <a:t> tu dirección personal y/o tu teléfono móvil puede suponer un grave problema para ti como para tus familiares. </a:t>
            </a:r>
          </a:p>
          <a:p>
            <a:r>
              <a:rPr lang="es-ES" baseline="0" dirty="0"/>
              <a:t>Recuerda que en persona no le darías tus datos a un desconocido. ¿Por que en internet si?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Para entrar</a:t>
            </a:r>
            <a:r>
              <a:rPr lang="es-ES" baseline="0" dirty="0"/>
              <a:t> en WLHotmail: </a:t>
            </a:r>
            <a:r>
              <a:rPr lang="es-ES" dirty="0"/>
              <a:t>http://hotmail.msn.es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Protégete,</a:t>
            </a:r>
            <a:r>
              <a:rPr lang="es-ES" baseline="0" dirty="0"/>
              <a:t> protege a tus familiares, a tus hermanos, a tus amigos. Es tu responsabilidad contarle a todos las amenazas que existen en la Red.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930A-065E-4C0E-A4C7-52AE2A51562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 Video etc slides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692761" cy="1523494"/>
          </a:xfrm>
          <a:ln algn="ctr"/>
        </p:spPr>
        <p:txBody>
          <a:bodyPr/>
          <a:lstStyle>
            <a:lvl1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500" b="0" cap="none" spc="-125" dirty="0">
                <a:ln w="3175">
                  <a:noFill/>
                </a:ln>
                <a:gradFill flip="none" rotWithShape="1">
                  <a:gsLst>
                    <a:gs pos="0">
                      <a:srgbClr val="0099FF"/>
                    </a:gs>
                    <a:gs pos="36000">
                      <a:srgbClr val="0077C8"/>
                    </a:gs>
                    <a:gs pos="86000">
                      <a:srgbClr val="00467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40490"/>
            <a:ext cx="7692761" cy="473207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370542" y="719056"/>
            <a:ext cx="7049823" cy="4154984"/>
          </a:xfrm>
        </p:spPr>
        <p:txBody>
          <a:bodyPr anchor="b">
            <a:scene3d>
              <a:camera prst="orthographicFront"/>
              <a:lightRig rig="flat" dir="t"/>
            </a:scene3d>
            <a:sp3d extrusionH="25400" contourW="8890">
              <a:bevelT w="38100" h="31750"/>
              <a:extrusionClr>
                <a:srgbClr val="000000"/>
              </a:extrusionClr>
              <a:contourClr>
                <a:srgbClr val="2D8499"/>
              </a:contourClr>
            </a:sp3d>
          </a:bodyPr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0000" b="1" kern="1200" spc="-642" dirty="0" smtClean="0">
                <a:ln w="11430"/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37000">
                      <a:schemeClr val="accent2">
                        <a:lumMod val="40000"/>
                        <a:lumOff val="60000"/>
                      </a:schemeClr>
                    </a:gs>
                    <a:gs pos="85000">
                      <a:srgbClr val="0070C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461665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300" b="0" cap="none" spc="-125" dirty="0">
                <a:ln w="3175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69323"/>
            <a:ext cx="8380412" cy="16226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C2193-FCA4-4232-8524-85314C9997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 - Prints in GRAYSCALE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b="0" cap="none" spc="-125" dirty="0">
                <a:ln w="3175">
                  <a:noFill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1414464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/>
            </a:lvl1pPr>
            <a:lvl2pPr>
              <a:spcBef>
                <a:spcPts val="1083"/>
              </a:spcBef>
              <a:buFontTx/>
              <a:buBlip>
                <a:blip r:embed="rId2"/>
              </a:buBlip>
              <a:defRPr sz="3000"/>
            </a:lvl2pPr>
            <a:lvl3pPr>
              <a:spcBef>
                <a:spcPts val="1000"/>
              </a:spcBef>
              <a:buFontTx/>
              <a:buBlip>
                <a:blip r:embed="rId2"/>
              </a:buBlip>
              <a:defRPr sz="2700"/>
            </a:lvl3pPr>
            <a:lvl4pPr>
              <a:spcBef>
                <a:spcPts val="917"/>
              </a:spcBef>
              <a:buFontTx/>
              <a:buBlip>
                <a:blip r:embed="rId2"/>
              </a:buBlip>
              <a:defRPr sz="2300"/>
            </a:lvl4pPr>
            <a:lvl5pPr>
              <a:spcBef>
                <a:spcPts val="833"/>
              </a:spcBef>
              <a:buFontTx/>
              <a:buBlip>
                <a:blip r:embed="rId2"/>
              </a:buBlip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C2193-FCA4-4232-8524-85314C9997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tes Slide (you must hide it)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solidFill>
                  <a:srgbClr val="FFFFFF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82588" y="1414464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>
                <a:solidFill>
                  <a:schemeClr val="tx2"/>
                </a:solidFill>
              </a:defRPr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>
                <a:solidFill>
                  <a:schemeClr val="tx2"/>
                </a:solidFill>
              </a:defRPr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</a:defRPr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Slide - no bottom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000" spc="-125" dirty="0">
                <a:ln w="3175">
                  <a:noFill/>
                </a:ln>
                <a:solidFill>
                  <a:srgbClr val="FFFFFF"/>
                </a:soli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82588" y="1414464"/>
            <a:ext cx="8380412" cy="2369879"/>
          </a:xfrm>
        </p:spPr>
        <p:txBody>
          <a:bodyPr/>
          <a:lstStyle>
            <a:lvl1pPr>
              <a:spcBef>
                <a:spcPts val="1167"/>
              </a:spcBef>
              <a:buFontTx/>
              <a:buBlip>
                <a:blip r:embed="rId2"/>
              </a:buBlip>
              <a:defRPr sz="3300">
                <a:solidFill>
                  <a:schemeClr val="tx2"/>
                </a:solidFill>
              </a:defRPr>
            </a:lvl1pPr>
            <a:lvl2pPr>
              <a:spcBef>
                <a:spcPts val="1083"/>
              </a:spcBef>
              <a:buFontTx/>
              <a:buBlip>
                <a:blip r:embed="rId3"/>
              </a:buBlip>
              <a:defRPr sz="3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buFontTx/>
              <a:buBlip>
                <a:blip r:embed="rId3"/>
              </a:buBlip>
              <a:defRPr sz="2700">
                <a:solidFill>
                  <a:schemeClr val="tx2"/>
                </a:solidFill>
              </a:defRPr>
            </a:lvl3pPr>
            <a:lvl4pPr>
              <a:spcBef>
                <a:spcPts val="917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</a:defRPr>
            </a:lvl4pPr>
            <a:lvl5pPr>
              <a:spcBef>
                <a:spcPts val="833"/>
              </a:spcBef>
              <a:buFontTx/>
              <a:buBlip>
                <a:blip r:embed="rId3"/>
              </a:buBlip>
              <a:defRPr sz="2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1903678"/>
            <a:ext cx="7692761" cy="1523494"/>
          </a:xfrm>
          <a:ln algn="ctr"/>
        </p:spPr>
        <p:txBody>
          <a:bodyPr/>
          <a:lstStyle>
            <a:lvl1pPr algn="l" defTabSz="91277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500" b="0" cap="none" spc="-125" dirty="0">
                <a:ln w="3175">
                  <a:noFill/>
                </a:ln>
                <a:gradFill flip="none" rotWithShape="1">
                  <a:gsLst>
                    <a:gs pos="0">
                      <a:srgbClr val="0099FF"/>
                    </a:gs>
                    <a:gs pos="36000">
                      <a:srgbClr val="0077C8"/>
                    </a:gs>
                    <a:gs pos="86000">
                      <a:srgbClr val="004676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40490"/>
            <a:ext cx="7692761" cy="473207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3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323" y="228865"/>
            <a:ext cx="8380677" cy="69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Title Slide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323" y="1414198"/>
            <a:ext cx="8380677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48" name="Picture 2" descr="C:\Program Files\Microsoft Resource DVD Artwork\DVD_ART\BoxShots_Logos\Windows Live\Windows Live logo rev h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85844" y="150813"/>
            <a:ext cx="1570302" cy="31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6556375"/>
            <a:ext cx="1506817" cy="24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197" tIns="38098" rIns="76197" bIns="38098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700" dirty="0">
                <a:latin typeface="Segoe" pitchFamily="34" charset="0"/>
                <a:cs typeface="Arial" charset="0"/>
              </a:rPr>
              <a:t>Windows Live Hotmail</a:t>
            </a:r>
            <a:br>
              <a:rPr lang="en-US" sz="700" dirty="0">
                <a:latin typeface="Segoe" pitchFamily="34" charset="0"/>
                <a:cs typeface="Arial" charset="0"/>
              </a:rPr>
            </a:br>
            <a:r>
              <a:rPr lang="en-US" sz="700" dirty="0">
                <a:latin typeface="Segoe" pitchFamily="34" charset="0"/>
                <a:cs typeface="Arial" charset="0"/>
              </a:rPr>
              <a:t>FY ‘07 Marketing Strategy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625" y="6492875"/>
            <a:ext cx="747448" cy="365125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000">
                <a:solidFill>
                  <a:schemeClr val="bg2"/>
                </a:solidFill>
                <a:latin typeface="Segoe Semibold" pitchFamily="34" charset="0"/>
                <a:cs typeface="+mn-cs"/>
              </a:defRPr>
            </a:lvl1pPr>
          </a:lstStyle>
          <a:p>
            <a:fld id="{3C7C2193-FCA4-4232-8524-85314C9997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randomBar dir="vert"/>
  </p:transition>
  <p:txStyles>
    <p:titleStyle>
      <a:lvl1pPr algn="l" defTabSz="912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000" spc="-125" dirty="0">
          <a:ln w="3175">
            <a:noFill/>
          </a:ln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Segoe"/>
          <a:cs typeface="Arial" charset="0"/>
        </a:defRPr>
      </a:lvl2pPr>
      <a:lvl3pPr algn="l" defTabSz="912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Segoe"/>
          <a:cs typeface="Arial" charset="0"/>
        </a:defRPr>
      </a:lvl3pPr>
      <a:lvl4pPr algn="l" defTabSz="912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Segoe"/>
          <a:cs typeface="Arial" charset="0"/>
        </a:defRPr>
      </a:lvl4pPr>
      <a:lvl5pPr algn="l" defTabSz="912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Segoe"/>
          <a:cs typeface="Arial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308" indent="-382308" algn="l" defTabSz="912776" rtl="0" eaLnBrk="1" fontAlgn="base" hangingPunct="1">
        <a:lnSpc>
          <a:spcPct val="90000"/>
        </a:lnSpc>
        <a:spcBef>
          <a:spcPts val="1167"/>
        </a:spcBef>
        <a:spcAft>
          <a:spcPct val="0"/>
        </a:spcAft>
        <a:buClr>
          <a:schemeClr val="tx2"/>
        </a:buClr>
        <a:buSzPct val="95000"/>
        <a:buBlip>
          <a:blip r:embed="rId12"/>
        </a:buBlip>
        <a:defRPr sz="3300">
          <a:solidFill>
            <a:schemeClr val="bg2"/>
          </a:solidFill>
          <a:latin typeface="+mn-lt"/>
          <a:ea typeface="+mn-ea"/>
          <a:cs typeface="+mn-cs"/>
        </a:defRPr>
      </a:lvl1pPr>
      <a:lvl2pPr marL="703764" indent="-317487" algn="l" defTabSz="912776" rtl="0" eaLnBrk="1" fontAlgn="base" hangingPunct="1">
        <a:lnSpc>
          <a:spcPct val="90000"/>
        </a:lnSpc>
        <a:spcBef>
          <a:spcPts val="1083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3000">
          <a:solidFill>
            <a:schemeClr val="bg2"/>
          </a:solidFill>
          <a:latin typeface="+mn-lt"/>
        </a:defRPr>
      </a:lvl2pPr>
      <a:lvl3pPr marL="988180" indent="-281770" algn="l" defTabSz="912776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700">
          <a:solidFill>
            <a:schemeClr val="bg2"/>
          </a:solidFill>
          <a:latin typeface="+mn-lt"/>
        </a:defRPr>
      </a:lvl3pPr>
      <a:lvl4pPr marL="1265981" indent="-275156" algn="l" defTabSz="912776" rtl="0" eaLnBrk="1" fontAlgn="base" hangingPunct="1">
        <a:lnSpc>
          <a:spcPct val="90000"/>
        </a:lnSpc>
        <a:spcBef>
          <a:spcPts val="917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300">
          <a:solidFill>
            <a:schemeClr val="bg2"/>
          </a:solidFill>
          <a:latin typeface="+mn-lt"/>
        </a:defRPr>
      </a:lvl4pPr>
      <a:lvl5pPr marL="1529230" indent="-259281" algn="l" defTabSz="912776" rtl="0" eaLnBrk="1" fontAlgn="base" hangingPunct="1">
        <a:lnSpc>
          <a:spcPct val="90000"/>
        </a:lnSpc>
        <a:spcBef>
          <a:spcPts val="833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300">
          <a:solidFill>
            <a:schemeClr val="bg2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e.youtube.com/watch?v=3W9kuC6-7n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facebook.com/home.php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e.youtube.com/watch?v=OmTq2Ohonvo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.youtube.com/watch?v=q2H4Kr7ZYE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ibe.es/" TargetMode="External"/><Relationship Id="rId2" Type="http://schemas.openxmlformats.org/officeDocument/2006/relationships/hyperlink" Target="https://www.microsoft.com/es-es/microsoft-365/family-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berseguridad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ero.com/oneshow2006/creative/house_visit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t.live.com/mail/over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e.youtube.com/watch?v=bxDwY5vAgnI&amp;feature=relat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501122" cy="609398"/>
          </a:xfrm>
        </p:spPr>
        <p:txBody>
          <a:bodyPr/>
          <a:lstStyle/>
          <a:p>
            <a:pPr algn="ctr"/>
            <a:r>
              <a:rPr lang="es-ES" sz="4400" dirty="0"/>
              <a:t>Seguridad On-line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1" y="357166"/>
            <a:ext cx="2757507" cy="7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5720" y="1785926"/>
            <a:ext cx="8607425" cy="192882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FDB8CE-ED6E-46DE-A914-8B254359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96303"/>
            <a:ext cx="1165270" cy="13681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0721B1-6428-4204-9BEF-585E99B56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44141"/>
            <a:ext cx="1438065" cy="9251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Internet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1285860"/>
            <a:ext cx="8858312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</a:rPr>
              <a:t>¿Qué ocurre si publicas algunas de tus fotos y las compartes con gente que no es de confianza?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00306"/>
            <a:ext cx="6096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Facebook</a:t>
            </a:r>
            <a:endParaRPr lang="es-E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620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Internet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1214422"/>
            <a:ext cx="914400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_tradnl" sz="2700" dirty="0">
                <a:solidFill>
                  <a:schemeClr val="bg1"/>
                </a:solidFill>
              </a:rPr>
              <a:t>¿De verdad crees que cualquier desconocido en internet es amigo tuyo? ¿Es así de fácil en la vida real?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285992"/>
            <a:ext cx="5248286" cy="39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Internet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1214422"/>
            <a:ext cx="9144000" cy="1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" sz="2700" dirty="0">
                <a:solidFill>
                  <a:schemeClr val="bg1"/>
                </a:solidFill>
              </a:rPr>
              <a:t>Ciber </a:t>
            </a:r>
            <a:r>
              <a:rPr lang="es-ES" sz="2700" dirty="0" err="1">
                <a:solidFill>
                  <a:schemeClr val="bg1"/>
                </a:solidFill>
              </a:rPr>
              <a:t>Bulling</a:t>
            </a:r>
            <a:r>
              <a:rPr lang="es-ES" sz="2700" dirty="0">
                <a:solidFill>
                  <a:schemeClr val="bg1"/>
                </a:solidFill>
              </a:rPr>
              <a:t> – No dejes que nadie sufra amenazas 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89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662944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Instagram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380EF3-E663-4279-B45A-551ED53A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42" y="1052736"/>
            <a:ext cx="7278116" cy="53252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la Red</a:t>
            </a: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0" y="1052146"/>
            <a:ext cx="9144000" cy="19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" sz="2700" dirty="0">
                <a:solidFill>
                  <a:schemeClr val="bg1"/>
                </a:solidFill>
              </a:rPr>
              <a:t>Suplantación de Identidad y el uso de tus datos personales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810F2D-EB45-400E-9CE4-37FA9B71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90" y="1916832"/>
            <a:ext cx="5868219" cy="441069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914096"/>
          </a:xfrm>
        </p:spPr>
        <p:txBody>
          <a:bodyPr/>
          <a:lstStyle/>
          <a:p>
            <a:r>
              <a:rPr lang="es-ES" dirty="0"/>
              <a:t>Directrices de uso aplicadas a </a:t>
            </a:r>
            <a:br>
              <a:rPr lang="es-ES" dirty="0"/>
            </a:br>
            <a:r>
              <a:rPr lang="es-ES" dirty="0"/>
              <a:t>Protección on-line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14348" y="1793892"/>
          <a:ext cx="7000924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8"/>
          <p:cNvSpPr txBox="1">
            <a:spLocks noChangeArrowheads="1"/>
          </p:cNvSpPr>
          <p:nvPr/>
        </p:nvSpPr>
        <p:spPr bwMode="auto">
          <a:xfrm>
            <a:off x="2028825" y="4841875"/>
            <a:ext cx="3025775" cy="18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Depredadores</a:t>
            </a:r>
            <a:r>
              <a:rPr lang="es-ES_tradnl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br>
              <a:rPr lang="es-ES_tradnl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Estas personas usan la Internet para engañar a niños  y reunirse con ellos en persona.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2" name="Text Box 19"/>
          <p:cNvSpPr txBox="1">
            <a:spLocks noChangeArrowheads="1"/>
          </p:cNvSpPr>
          <p:nvPr/>
        </p:nvSpPr>
        <p:spPr bwMode="auto">
          <a:xfrm>
            <a:off x="3565525" y="3143250"/>
            <a:ext cx="28448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s-ES_tradnl" sz="2000" b="1" dirty="0">
                <a:solidFill>
                  <a:schemeClr val="bg1">
                    <a:lumMod val="75000"/>
                  </a:schemeClr>
                </a:solidFill>
              </a:rPr>
              <a:t>Archivo de cuota de Abuso </a:t>
            </a:r>
            <a:br>
              <a:rPr lang="es-ES_tradnl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El intercambio no autorizado de música, vídeo y otros archivos puede ser ilegal, y descargar virus o gusanos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Ejecutables .</a:t>
            </a:r>
            <a:r>
              <a:rPr lang="es-ES_tradnl" sz="1600" dirty="0" err="1">
                <a:solidFill>
                  <a:schemeClr val="bg1">
                    <a:lumMod val="75000"/>
                  </a:schemeClr>
                </a:solidFill>
              </a:rPr>
              <a:t>exe</a:t>
            </a: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 no bajar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622300" y="3270250"/>
            <a:ext cx="26035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</a:rPr>
              <a:t>Ciberbulling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Los niños y los adultos pueden usar la Internet para intimidar a otras personas.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74" name="Text Box 21"/>
          <p:cNvSpPr txBox="1">
            <a:spLocks noChangeArrowheads="1"/>
          </p:cNvSpPr>
          <p:nvPr/>
        </p:nvSpPr>
        <p:spPr bwMode="auto">
          <a:xfrm>
            <a:off x="4927600" y="4935558"/>
            <a:ext cx="3594100" cy="1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s-ES_tradnl" sz="2000" b="1" dirty="0">
                <a:solidFill>
                  <a:schemeClr val="bg1">
                    <a:lumMod val="75000"/>
                  </a:schemeClr>
                </a:solidFill>
              </a:rPr>
              <a:t>Invasión de Privacidad </a:t>
            </a:r>
            <a:br>
              <a:rPr lang="es-ES_tradnl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Si los niños rellenan formularios en línea, pueden compartir información confidencial que no debe caer en manos de un extraño sobre tu familia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6343650" y="2063750"/>
            <a:ext cx="2584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s-ES_tradnl" sz="2000" b="1" dirty="0">
                <a:solidFill>
                  <a:schemeClr val="bg1">
                    <a:lumMod val="75000"/>
                  </a:schemeClr>
                </a:solidFill>
              </a:rPr>
              <a:t>Contenido inquietante </a:t>
            </a:r>
            <a:br>
              <a:rPr lang="es-ES_tradnl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_tradnl" sz="1600" dirty="0">
                <a:solidFill>
                  <a:schemeClr val="bg1">
                    <a:lumMod val="75000"/>
                  </a:schemeClr>
                </a:solidFill>
              </a:rPr>
              <a:t>Los niños sin querer, podrían tropezar a imágenes o información que no quieren que ellos estén expuestos.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936875" y="1609725"/>
            <a:ext cx="1252538" cy="1463675"/>
            <a:chOff x="1614" y="528"/>
            <a:chExt cx="789" cy="922"/>
          </a:xfrm>
        </p:grpSpPr>
        <p:pic>
          <p:nvPicPr>
            <p:cNvPr id="7187" name="Picture 38" descr="circ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4" y="696"/>
              <a:ext cx="75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40" descr="mus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0" y="528"/>
              <a:ext cx="633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968875" y="1308100"/>
            <a:ext cx="1233488" cy="1244600"/>
            <a:chOff x="3270" y="2478"/>
            <a:chExt cx="777" cy="784"/>
          </a:xfrm>
        </p:grpSpPr>
        <p:pic>
          <p:nvPicPr>
            <p:cNvPr id="7185" name="Picture 41" descr="circ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0" y="2508"/>
              <a:ext cx="75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39" descr="st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9" y="2478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9" name="Picture 45" descr="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7550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7" descr="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" y="4689475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8" descr="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3854450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9" descr="donotdistur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3736975"/>
            <a:ext cx="12287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50" descr="bul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720850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2" descr="h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9950" y="4668838"/>
            <a:ext cx="828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 Amenazas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Fraudes en Internet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5919" y="1214422"/>
            <a:ext cx="60007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_tradnl" b="1" dirty="0">
                <a:solidFill>
                  <a:schemeClr val="bg1"/>
                </a:solidFill>
              </a:rPr>
              <a:t>PÁGINAS PHISHING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DA0F06-FD8B-44F8-AE7B-5E5C4746C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1" y="2070748"/>
            <a:ext cx="8670157" cy="45316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9EAE6D-E738-44D6-8935-55B23C4EECFD}"/>
              </a:ext>
            </a:extLst>
          </p:cNvPr>
          <p:cNvSpPr txBox="1"/>
          <p:nvPr/>
        </p:nvSpPr>
        <p:spPr>
          <a:xfrm>
            <a:off x="971600" y="1700808"/>
            <a:ext cx="45365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2"/>
                </a:solidFill>
                <a:latin typeface="Segoe" pitchFamily="34" charset="0"/>
              </a:rPr>
              <a:t>http://www.facebok.com.cn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862F52B-D859-49D7-A556-42043C63874E}"/>
              </a:ext>
            </a:extLst>
          </p:cNvPr>
          <p:cNvSpPr/>
          <p:nvPr/>
        </p:nvSpPr>
        <p:spPr bwMode="auto">
          <a:xfrm>
            <a:off x="4860032" y="1700808"/>
            <a:ext cx="576064" cy="648072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9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Fraudes en Internet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5919" y="1214422"/>
            <a:ext cx="600079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_tradnl" b="1" dirty="0">
                <a:solidFill>
                  <a:schemeClr val="bg1"/>
                </a:solidFill>
              </a:rPr>
              <a:t>PÁGINAS RECARGAS FALSAS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5" y="1624036"/>
            <a:ext cx="51244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7475560" cy="692497"/>
          </a:xfrm>
        </p:spPr>
        <p:txBody>
          <a:bodyPr/>
          <a:lstStyle/>
          <a:p>
            <a:r>
              <a:rPr lang="es-ES" dirty="0"/>
              <a:t>Uso de Internet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2437177"/>
            <a:ext cx="3200410" cy="32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42844" y="1643050"/>
            <a:ext cx="8858312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3200" b="1" dirty="0">
                <a:solidFill>
                  <a:schemeClr val="bg1"/>
                </a:solidFill>
              </a:rPr>
              <a:t>INTERNET ES GENIAL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0412" cy="914096"/>
          </a:xfrm>
        </p:spPr>
        <p:txBody>
          <a:bodyPr/>
          <a:lstStyle/>
          <a:p>
            <a:r>
              <a:rPr lang="es-ES" dirty="0"/>
              <a:t>No olvides protegerte y proteger a tus familiares y amigos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44" y="1776038"/>
            <a:ext cx="8761412" cy="7571303"/>
          </a:xfrm>
        </p:spPr>
        <p:txBody>
          <a:bodyPr/>
          <a:lstStyle/>
          <a:p>
            <a:r>
              <a:rPr lang="es-ES" sz="1600" dirty="0">
                <a:solidFill>
                  <a:schemeClr val="bg1"/>
                </a:solidFill>
              </a:rPr>
              <a:t>No publicar o enviar por </a:t>
            </a:r>
            <a:r>
              <a:rPr lang="es-ES" sz="1600" dirty="0" err="1">
                <a:solidFill>
                  <a:schemeClr val="bg1"/>
                </a:solidFill>
              </a:rPr>
              <a:t>Whatsapp</a:t>
            </a:r>
            <a:r>
              <a:rPr lang="es-ES" sz="1600" dirty="0">
                <a:solidFill>
                  <a:schemeClr val="bg1"/>
                </a:solidFill>
              </a:rPr>
              <a:t>, mail o cualquier red social fotos intimas (en bikini por ejemplo) pueden aparecer en paginas pornográficas o publicadas en foros si tu control ni consentimiento.</a:t>
            </a:r>
          </a:p>
          <a:p>
            <a:r>
              <a:rPr lang="es-ES" sz="1600" dirty="0">
                <a:solidFill>
                  <a:schemeClr val="bg1"/>
                </a:solidFill>
              </a:rPr>
              <a:t>Poner preguntas secretas complicadas que nadie puede saber para que no puedan robaros vuestra cuenta de mensajería, mail o Facebook por ejemplo</a:t>
            </a:r>
          </a:p>
          <a:p>
            <a:r>
              <a:rPr lang="es-ES" sz="1600" dirty="0">
                <a:solidFill>
                  <a:schemeClr val="bg1"/>
                </a:solidFill>
              </a:rPr>
              <a:t>No dar tu dirección de casa o tu teléfono móvil a desconocidos que pueden constituir casos de acoso</a:t>
            </a:r>
          </a:p>
          <a:p>
            <a:r>
              <a:rPr lang="es-ES" sz="1600" dirty="0">
                <a:solidFill>
                  <a:schemeClr val="bg1"/>
                </a:solidFill>
              </a:rPr>
              <a:t>Webcam- No encender la webcam con desconocidos, pueden hacer un pantallazo y publicarlas o distribuirlas en sitios webs no recomendados</a:t>
            </a:r>
          </a:p>
          <a:p>
            <a:r>
              <a:rPr lang="es-ES" sz="1600" dirty="0" err="1">
                <a:solidFill>
                  <a:schemeClr val="bg1"/>
                </a:solidFill>
              </a:rPr>
              <a:t>Spam</a:t>
            </a:r>
            <a:r>
              <a:rPr lang="es-ES" sz="1600" dirty="0">
                <a:solidFill>
                  <a:schemeClr val="bg1"/>
                </a:solidFill>
              </a:rPr>
              <a:t> – No confiar y no descargar por los virus que pueden llevar.</a:t>
            </a:r>
          </a:p>
          <a:p>
            <a:r>
              <a:rPr lang="es-ES" sz="1600" dirty="0">
                <a:solidFill>
                  <a:schemeClr val="bg1"/>
                </a:solidFill>
              </a:rPr>
              <a:t>Si de repente te llega un mensaje de alguien que no suele hablarte en Instagram y te llega un mensaje “</a:t>
            </a:r>
            <a:r>
              <a:rPr lang="es-ES" sz="1600" i="1" dirty="0">
                <a:solidFill>
                  <a:schemeClr val="bg1"/>
                </a:solidFill>
              </a:rPr>
              <a:t>mira mis fotos” </a:t>
            </a:r>
            <a:r>
              <a:rPr lang="es-ES" sz="1600" dirty="0">
                <a:solidFill>
                  <a:schemeClr val="bg1"/>
                </a:solidFill>
              </a:rPr>
              <a:t>antes de ir corriendo y descargar preguntar a tu amigo a ver si contesta por que seguramente será un virus si no contesta.</a:t>
            </a:r>
          </a:p>
          <a:p>
            <a:r>
              <a:rPr lang="es-ES" sz="1600" dirty="0">
                <a:solidFill>
                  <a:schemeClr val="bg1"/>
                </a:solidFill>
              </a:rPr>
              <a:t>Instalar un antivirus siempre, una imagen puede tener virus </a:t>
            </a:r>
          </a:p>
          <a:p>
            <a:r>
              <a:rPr lang="es-ES" sz="1600" dirty="0">
                <a:solidFill>
                  <a:schemeClr val="bg1"/>
                </a:solidFill>
              </a:rPr>
              <a:t>No descargar archivos .</a:t>
            </a:r>
            <a:r>
              <a:rPr lang="es-ES" sz="1600" dirty="0" err="1">
                <a:solidFill>
                  <a:schemeClr val="bg1"/>
                </a:solidFill>
              </a:rPr>
              <a:t>exe</a:t>
            </a:r>
            <a:r>
              <a:rPr lang="es-ES" sz="1600" dirty="0">
                <a:solidFill>
                  <a:schemeClr val="bg1"/>
                </a:solidFill>
              </a:rPr>
              <a:t>, si vais a bajar una película que no sean archivos ejecutables</a:t>
            </a:r>
          </a:p>
          <a:p>
            <a:r>
              <a:rPr lang="es-ES" sz="1600" dirty="0">
                <a:solidFill>
                  <a:schemeClr val="bg1"/>
                </a:solidFill>
              </a:rPr>
              <a:t>Existe la validación de fotos antes de publicar en sitios web para evitar que haya fotos de contenido no aceptado.</a:t>
            </a:r>
          </a:p>
          <a:p>
            <a:pPr>
              <a:buNone/>
            </a:pPr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es-ES" sz="1400" dirty="0"/>
          </a:p>
          <a:p>
            <a:pPr>
              <a:buNone/>
            </a:pPr>
            <a:endParaRPr lang="es-ES" sz="1400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Sitios de interés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40" y="928670"/>
            <a:ext cx="8215402" cy="5644622"/>
          </a:xfrm>
        </p:spPr>
        <p:txBody>
          <a:bodyPr/>
          <a:lstStyle/>
          <a:p>
            <a:pPr>
              <a:buNone/>
            </a:pPr>
            <a:r>
              <a:rPr lang="es-ES" dirty="0"/>
              <a:t>Seguridad  en  el Hogar</a:t>
            </a:r>
          </a:p>
          <a:p>
            <a:pPr>
              <a:buNone/>
            </a:pPr>
            <a:r>
              <a:rPr lang="es-ES" dirty="0"/>
              <a:t>      </a:t>
            </a:r>
            <a:r>
              <a:rPr lang="es-ES" dirty="0">
                <a:hlinkClick r:id="rId2"/>
              </a:rPr>
              <a:t>https://www.microsoft.com/es-es/microsoft-365/family-safety</a:t>
            </a:r>
            <a:endParaRPr lang="es-ES" dirty="0"/>
          </a:p>
          <a:p>
            <a:pPr>
              <a:buNone/>
            </a:pPr>
            <a:endParaRPr lang="es-ES" sz="1400" dirty="0"/>
          </a:p>
          <a:p>
            <a:pPr>
              <a:buNone/>
            </a:pPr>
            <a:r>
              <a:rPr lang="es-ES" dirty="0"/>
              <a:t>Páginas de </a:t>
            </a:r>
            <a:r>
              <a:rPr lang="es-ES" dirty="0" err="1"/>
              <a:t>interes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hlinkClick r:id="rId3"/>
              </a:rPr>
              <a:t>www.incibe.es</a:t>
            </a:r>
            <a:endParaRPr lang="es-E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hlinkClick r:id="rId4"/>
              </a:rPr>
              <a:t>https://ciberseguridad.com</a:t>
            </a:r>
            <a:endParaRPr lang="es-E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6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sz="1400" dirty="0"/>
          </a:p>
          <a:p>
            <a:pPr>
              <a:buNone/>
            </a:pPr>
            <a:endParaRPr lang="es-ES" sz="1400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380677" cy="3434786"/>
          </a:xfrm>
        </p:spPr>
        <p:txBody>
          <a:bodyPr/>
          <a:lstStyle/>
          <a:p>
            <a:pPr algn="ctr"/>
            <a:r>
              <a:rPr lang="es-ES" sz="6000" dirty="0">
                <a:solidFill>
                  <a:schemeClr val="bg2"/>
                </a:solidFill>
              </a:rPr>
              <a:t>Gracias a todos </a:t>
            </a:r>
            <a:r>
              <a:rPr lang="es-ES" sz="6000" dirty="0">
                <a:solidFill>
                  <a:schemeClr val="bg2"/>
                </a:solidFill>
                <a:sym typeface="Wingdings" pitchFamily="2" charset="2"/>
              </a:rPr>
              <a:t></a:t>
            </a:r>
            <a:br>
              <a:rPr lang="es-ES" sz="6000" dirty="0">
                <a:solidFill>
                  <a:schemeClr val="bg2"/>
                </a:solidFill>
                <a:sym typeface="Wingdings" pitchFamily="2" charset="2"/>
              </a:rPr>
            </a:br>
            <a:br>
              <a:rPr lang="es-ES" sz="6000" dirty="0">
                <a:solidFill>
                  <a:schemeClr val="bg2"/>
                </a:solidFill>
                <a:sym typeface="Wingdings" pitchFamily="2" charset="2"/>
              </a:rPr>
            </a:br>
            <a:r>
              <a:rPr lang="es-ES" sz="3200" dirty="0">
                <a:solidFill>
                  <a:schemeClr val="bg2"/>
                </a:solidFill>
                <a:sym typeface="Wingdings" pitchFamily="2" charset="2"/>
              </a:rPr>
              <a:t>Sergio Araque Caja	</a:t>
            </a:r>
            <a:br>
              <a:rPr lang="es-ES" sz="3200" dirty="0">
                <a:solidFill>
                  <a:schemeClr val="bg2"/>
                </a:solidFill>
                <a:sym typeface="Wingdings" pitchFamily="2" charset="2"/>
              </a:rPr>
            </a:br>
            <a:br>
              <a:rPr lang="es-ES" sz="3200" dirty="0">
                <a:solidFill>
                  <a:schemeClr val="bg2"/>
                </a:solidFill>
                <a:sym typeface="Wingdings" pitchFamily="2" charset="2"/>
              </a:rPr>
            </a:br>
            <a:r>
              <a:rPr lang="es-ES" sz="3200" dirty="0">
                <a:solidFill>
                  <a:schemeClr val="bg2"/>
                </a:solidFill>
                <a:sym typeface="Wingdings" pitchFamily="2" charset="2"/>
              </a:rPr>
              <a:t>sergioformadorinformatico@gmail.com</a:t>
            </a:r>
            <a:br>
              <a:rPr lang="es-ES" sz="6000" dirty="0">
                <a:solidFill>
                  <a:schemeClr val="bg2"/>
                </a:solidFill>
                <a:sym typeface="Wingdings" pitchFamily="2" charset="2"/>
              </a:rPr>
            </a:br>
            <a:endParaRPr lang="es-E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>
      <p:transition spd="slow">
        <p:randomBar dir="vert"/>
        <p:sndAc>
          <p:stSnd>
            <p:snd r:embed="rId2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7"/>
          </a:xfrm>
        </p:spPr>
        <p:txBody>
          <a:bodyPr/>
          <a:lstStyle/>
          <a:p>
            <a:r>
              <a:rPr lang="es-ES" dirty="0"/>
              <a:t>Uso de Internet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42844" y="1357298"/>
            <a:ext cx="885831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_tradnl" sz="3200" b="1" dirty="0">
                <a:solidFill>
                  <a:schemeClr val="bg1"/>
                </a:solidFill>
              </a:rPr>
              <a:t>PUEDES …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000" b="1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rgbClr val="0070C0"/>
                </a:solidFill>
              </a:rPr>
              <a:t>• Estudiar y Aprender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Leer el periódico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Comprar entradas para el cine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Conocer rutas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Visitar el mundo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Jugar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Estar en contacto con seres lejanos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Gestionar tu banco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Pasar un rato divertido</a:t>
            </a:r>
            <a:endParaRPr lang="es-ES_tradnl" sz="3200" b="1" dirty="0">
              <a:solidFill>
                <a:srgbClr val="0070C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7"/>
          </a:xfrm>
        </p:spPr>
        <p:txBody>
          <a:bodyPr/>
          <a:lstStyle/>
          <a:p>
            <a:r>
              <a:rPr lang="es-ES" dirty="0"/>
              <a:t>Uso de Internet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42844" y="1643050"/>
            <a:ext cx="8858312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3200" b="1" dirty="0">
                <a:solidFill>
                  <a:schemeClr val="bg1"/>
                </a:solidFill>
              </a:rPr>
              <a:t>PERO TAMBIÉN ….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31" y="2432844"/>
            <a:ext cx="3981457" cy="37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7"/>
          </a:xfrm>
        </p:spPr>
        <p:txBody>
          <a:bodyPr/>
          <a:lstStyle/>
          <a:p>
            <a:r>
              <a:rPr lang="es-ES" dirty="0"/>
              <a:t>Uso de Internet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42844" y="1357298"/>
            <a:ext cx="8858312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s-ES_tradnl" sz="3200" b="1" dirty="0">
                <a:solidFill>
                  <a:schemeClr val="bg1"/>
                </a:solidFill>
              </a:rPr>
              <a:t>SE USA PARA …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000" b="1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rgbClr val="0070C0"/>
                </a:solidFill>
              </a:rPr>
              <a:t>• Robar dinero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Pederastia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Planificar delitos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Extorsionar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Difamar</a:t>
            </a:r>
          </a:p>
          <a:p>
            <a:r>
              <a:rPr lang="es-ES" sz="3200" dirty="0">
                <a:solidFill>
                  <a:srgbClr val="0070C0"/>
                </a:solidFill>
              </a:rPr>
              <a:t>• Robar información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/>
          <p:cNvSpPr>
            <a:spLocks noChangeArrowheads="1"/>
          </p:cNvSpPr>
          <p:nvPr/>
        </p:nvSpPr>
        <p:spPr bwMode="hidden">
          <a:xfrm>
            <a:off x="606415" y="3300433"/>
            <a:ext cx="2536825" cy="3128963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dirty="0"/>
          </a:p>
        </p:txBody>
      </p:sp>
      <p:sp>
        <p:nvSpPr>
          <p:cNvPr id="5134" name="Rectangle 26"/>
          <p:cNvSpPr>
            <a:spLocks noChangeArrowheads="1"/>
          </p:cNvSpPr>
          <p:nvPr/>
        </p:nvSpPr>
        <p:spPr bwMode="hidden">
          <a:xfrm>
            <a:off x="3336934" y="3300434"/>
            <a:ext cx="2520950" cy="3128962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pic>
        <p:nvPicPr>
          <p:cNvPr id="5135" name="Picture 31" descr="64455_176x131_protect_family2"/>
          <p:cNvPicPr>
            <a:picLocks noChangeAspect="1" noChangeArrowheads="1"/>
          </p:cNvPicPr>
          <p:nvPr/>
        </p:nvPicPr>
        <p:blipFill>
          <a:blip r:embed="rId3"/>
          <a:srcRect t="38931"/>
          <a:stretch>
            <a:fillRect/>
          </a:stretch>
        </p:blipFill>
        <p:spPr bwMode="auto">
          <a:xfrm>
            <a:off x="3357554" y="1714488"/>
            <a:ext cx="2517775" cy="120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36" name="Rectangle 32"/>
          <p:cNvSpPr>
            <a:spLocks noChangeArrowheads="1"/>
          </p:cNvSpPr>
          <p:nvPr/>
        </p:nvSpPr>
        <p:spPr bwMode="white">
          <a:xfrm>
            <a:off x="3330575" y="2854313"/>
            <a:ext cx="2514600" cy="6667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7" name="Line 33"/>
          <p:cNvSpPr>
            <a:spLocks noChangeShapeType="1"/>
          </p:cNvSpPr>
          <p:nvPr/>
        </p:nvSpPr>
        <p:spPr bwMode="gray">
          <a:xfrm>
            <a:off x="3330575" y="1714488"/>
            <a:ext cx="2514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8" name="Rectangle 43"/>
          <p:cNvSpPr>
            <a:spLocks noChangeArrowheads="1"/>
          </p:cNvSpPr>
          <p:nvPr/>
        </p:nvSpPr>
        <p:spPr bwMode="auto">
          <a:xfrm>
            <a:off x="3486150" y="3429000"/>
            <a:ext cx="2314575" cy="31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sz="2000" b="1" dirty="0">
                <a:solidFill>
                  <a:schemeClr val="folHlink"/>
                </a:solidFill>
              </a:rPr>
              <a:t>Para la familia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Cyberbullies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De intercambio de ficheros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La invasión de la vida privada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Inquietante contenido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Depredadores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800" dirty="0"/>
              <a:t> </a:t>
            </a:r>
          </a:p>
        </p:txBody>
      </p:sp>
      <p:pic>
        <p:nvPicPr>
          <p:cNvPr id="5131" name="Picture 3" descr="64455_176x131_protect_computer2"/>
          <p:cNvPicPr>
            <a:picLocks noChangeAspect="1" noChangeArrowheads="1"/>
          </p:cNvPicPr>
          <p:nvPr/>
        </p:nvPicPr>
        <p:blipFill>
          <a:blip r:embed="rId4"/>
          <a:srcRect b="36069"/>
          <a:stretch>
            <a:fillRect/>
          </a:stretch>
        </p:blipFill>
        <p:spPr bwMode="auto">
          <a:xfrm>
            <a:off x="627907" y="1684337"/>
            <a:ext cx="2528018" cy="120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32" name="Line 37"/>
          <p:cNvSpPr>
            <a:spLocks noChangeShapeType="1"/>
          </p:cNvSpPr>
          <p:nvPr/>
        </p:nvSpPr>
        <p:spPr bwMode="gray">
          <a:xfrm>
            <a:off x="611161" y="1677987"/>
            <a:ext cx="2534368" cy="0"/>
          </a:xfrm>
          <a:prstGeom prst="line">
            <a:avLst/>
          </a:prstGeom>
          <a:noFill/>
          <a:ln w="12700">
            <a:solidFill>
              <a:srgbClr val="78D557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3" name="Rectangle 45"/>
          <p:cNvSpPr>
            <a:spLocks noChangeArrowheads="1"/>
          </p:cNvSpPr>
          <p:nvPr/>
        </p:nvSpPr>
        <p:spPr bwMode="auto">
          <a:xfrm>
            <a:off x="642910" y="3395785"/>
            <a:ext cx="2514600" cy="31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sz="2000" b="1" dirty="0">
                <a:solidFill>
                  <a:schemeClr val="folHlink"/>
                </a:solidFill>
              </a:rPr>
              <a:t>Para ordenadores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Los virus </a:t>
            </a:r>
            <a:endParaRPr lang="es-ES_tradnl" sz="1800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Gusanos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Troyanos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Spyware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7" name="Picture 4" descr="64455_176x131_protect_yourself2"/>
          <p:cNvPicPr>
            <a:picLocks noChangeAspect="1" noChangeArrowheads="1"/>
          </p:cNvPicPr>
          <p:nvPr/>
        </p:nvPicPr>
        <p:blipFill>
          <a:blip r:embed="rId5"/>
          <a:srcRect b="36069"/>
          <a:stretch>
            <a:fillRect/>
          </a:stretch>
        </p:blipFill>
        <p:spPr bwMode="auto">
          <a:xfrm>
            <a:off x="6054725" y="1724043"/>
            <a:ext cx="2527300" cy="120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Rectangle 25"/>
          <p:cNvSpPr>
            <a:spLocks noChangeArrowheads="1"/>
          </p:cNvSpPr>
          <p:nvPr/>
        </p:nvSpPr>
        <p:spPr bwMode="hidden">
          <a:xfrm>
            <a:off x="6072198" y="3300434"/>
            <a:ext cx="2536825" cy="3128962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/>
          </a:p>
        </p:txBody>
      </p:sp>
      <p:sp>
        <p:nvSpPr>
          <p:cNvPr id="5129" name="Line 34"/>
          <p:cNvSpPr>
            <a:spLocks noChangeShapeType="1"/>
          </p:cNvSpPr>
          <p:nvPr/>
        </p:nvSpPr>
        <p:spPr bwMode="gray">
          <a:xfrm>
            <a:off x="6038850" y="1666893"/>
            <a:ext cx="2530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30" name="Rectangle 44"/>
          <p:cNvSpPr>
            <a:spLocks noChangeArrowheads="1"/>
          </p:cNvSpPr>
          <p:nvPr/>
        </p:nvSpPr>
        <p:spPr bwMode="auto">
          <a:xfrm>
            <a:off x="6064250" y="3371227"/>
            <a:ext cx="25908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sz="2000" b="1" dirty="0">
                <a:solidFill>
                  <a:schemeClr val="folHlink"/>
                </a:solidFill>
              </a:rPr>
              <a:t>Para la </a:t>
            </a:r>
            <a:r>
              <a:rPr lang="en-US" sz="2000" b="1" dirty="0" err="1">
                <a:solidFill>
                  <a:schemeClr val="folHlink"/>
                </a:solidFill>
              </a:rPr>
              <a:t>información</a:t>
            </a:r>
            <a:endParaRPr lang="en-US" sz="2000" b="1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sz="2000" b="1" dirty="0">
                <a:solidFill>
                  <a:schemeClr val="folHlink"/>
                </a:solidFill>
              </a:rPr>
              <a:t>personal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El fraude y la suplantación de identidad en línea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El robo de identidad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1800" dirty="0"/>
              <a:t>Spam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chemeClr val="folHlink"/>
              </a:solidFill>
            </a:endParaRPr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382588" y="228600"/>
            <a:ext cx="8380412" cy="692497"/>
          </a:xfrm>
        </p:spPr>
        <p:txBody>
          <a:bodyPr/>
          <a:lstStyle/>
          <a:p>
            <a:r>
              <a:rPr lang="es-ES" dirty="0"/>
              <a:t>Amenazas en Internet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33" grpId="0"/>
      <p:bldP spid="5128" grpId="0" animBg="1"/>
      <p:bldP spid="5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Internet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142844" y="1643050"/>
            <a:ext cx="8858312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</a:rPr>
              <a:t>¿Que ocurre si das tu dirección?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endParaRPr lang="es-ES_tradnl" sz="2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1142984"/>
            <a:ext cx="1416145" cy="48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428868"/>
            <a:ext cx="47837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Outlook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78603"/>
            <a:ext cx="8572560" cy="418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Amenazas en Internet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1285860"/>
            <a:ext cx="8858312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s-ES_tradnl" sz="2800" dirty="0">
                <a:solidFill>
                  <a:schemeClr val="bg1"/>
                </a:solidFill>
              </a:rPr>
              <a:t>¿Como vas a proteger a tus hermanos y amigos en la red?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0"/>
            <a:ext cx="7453329" cy="37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ndows live">
  <a:themeElements>
    <a:clrScheme name="Analyst Tour Colors">
      <a:dk1>
        <a:srgbClr val="000000"/>
      </a:dk1>
      <a:lt1>
        <a:srgbClr val="FFFFFF"/>
      </a:lt1>
      <a:dk2>
        <a:srgbClr val="26357E"/>
      </a:dk2>
      <a:lt2>
        <a:srgbClr val="FFFFFF"/>
      </a:lt2>
      <a:accent1>
        <a:srgbClr val="FDE399"/>
      </a:accent1>
      <a:accent2>
        <a:srgbClr val="3497AE"/>
      </a:accent2>
      <a:accent3>
        <a:srgbClr val="BA28BD"/>
      </a:accent3>
      <a:accent4>
        <a:srgbClr val="5FB525"/>
      </a:accent4>
      <a:accent5>
        <a:srgbClr val="DE843A"/>
      </a:accent5>
      <a:accent6>
        <a:srgbClr val="4747B7"/>
      </a:accent6>
      <a:hlink>
        <a:srgbClr val="FAD366"/>
      </a:hlink>
      <a:folHlink>
        <a:srgbClr val="7030A0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smtClean="0"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 live</Template>
  <TotalTime>1702</TotalTime>
  <Words>2286</Words>
  <Application>Microsoft Office PowerPoint</Application>
  <PresentationFormat>Presentación en pantalla (4:3)</PresentationFormat>
  <Paragraphs>288</Paragraphs>
  <Slides>22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Segoe</vt:lpstr>
      <vt:lpstr>Segoe Semibold</vt:lpstr>
      <vt:lpstr>Wingdings</vt:lpstr>
      <vt:lpstr>windows live</vt:lpstr>
      <vt:lpstr>Seguridad On-line</vt:lpstr>
      <vt:lpstr>Uso de Internet</vt:lpstr>
      <vt:lpstr>Uso de Internet</vt:lpstr>
      <vt:lpstr>Uso de Internet</vt:lpstr>
      <vt:lpstr>Uso de Internet</vt:lpstr>
      <vt:lpstr>Amenazas en Internet</vt:lpstr>
      <vt:lpstr>Amenazas en Internet</vt:lpstr>
      <vt:lpstr>Outlook</vt:lpstr>
      <vt:lpstr>Amenazas en Internet</vt:lpstr>
      <vt:lpstr>Amenazas en Internet</vt:lpstr>
      <vt:lpstr>Facebook</vt:lpstr>
      <vt:lpstr>Amenazas en Internet</vt:lpstr>
      <vt:lpstr>Amenazas en Internet</vt:lpstr>
      <vt:lpstr>Instagram</vt:lpstr>
      <vt:lpstr>Amenazas en la Red</vt:lpstr>
      <vt:lpstr>Directrices de uso aplicadas a  Protección on-line</vt:lpstr>
      <vt:lpstr>Resumen de Amenazas</vt:lpstr>
      <vt:lpstr>Fraudes en Internet</vt:lpstr>
      <vt:lpstr>Fraudes en Internet</vt:lpstr>
      <vt:lpstr>No olvides protegerte y proteger a tus familiares y amigos</vt:lpstr>
      <vt:lpstr>Sitios de interés</vt:lpstr>
      <vt:lpstr>Gracias a todos   Sergio Araque Caja   sergioformadorinformatico@gmail.com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Live OneCare Protección Infantil</dc:title>
  <dc:creator>iasiain</dc:creator>
  <cp:lastModifiedBy>SERGIO ARAQUE CAJA</cp:lastModifiedBy>
  <cp:revision>162</cp:revision>
  <dcterms:created xsi:type="dcterms:W3CDTF">2007-12-13T11:00:26Z</dcterms:created>
  <dcterms:modified xsi:type="dcterms:W3CDTF">2024-11-28T12:11:38Z</dcterms:modified>
</cp:coreProperties>
</file>